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2.xml" ContentType="application/vnd.openxmlformats-officedocument.them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2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3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5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6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7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8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9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10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11.xml" ContentType="application/vnd.openxmlformats-officedocument.presentationml.notesSlid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12.xml" ContentType="application/vnd.openxmlformats-officedocument.presentationml.notesSlid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notesSlides/notesSlide13.xml" ContentType="application/vnd.openxmlformats-officedocument.presentationml.notesSlide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14.xml" ContentType="application/vnd.openxmlformats-officedocument.presentationml.notesSlid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notesSlides/notesSlide15.xml" ContentType="application/vnd.openxmlformats-officedocument.presentationml.notesSlide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16.xml" ContentType="application/vnd.openxmlformats-officedocument.presentationml.notesSlid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notesSlides/notesSlide17.xml" ContentType="application/vnd.openxmlformats-officedocument.presentationml.notesSlide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notesSlides/notesSlide18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notesSlides/notesSlide19.xml" ContentType="application/vnd.openxmlformats-officedocument.presentationml.notesSlide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20.xml" ContentType="application/vnd.openxmlformats-officedocument.presentationml.notesSlid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notesSlides/notesSlide21.xml" ContentType="application/vnd.openxmlformats-officedocument.presentationml.notesSlide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22.xml" ContentType="application/vnd.openxmlformats-officedocument.presentationml.notesSlide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notesSlides/notesSlide23.xml" ContentType="application/vnd.openxmlformats-officedocument.presentationml.notesSlide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24.xml" ContentType="application/vnd.openxmlformats-officedocument.presentationml.notesSlide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25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notesSlides/notesSlide26.xml" ContentType="application/vnd.openxmlformats-officedocument.presentationml.notesSlide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notesSlides/notesSlide27.xml" ContentType="application/vnd.openxmlformats-officedocument.presentationml.notesSlide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notesSlides/notesSlide28.xml" ContentType="application/vnd.openxmlformats-officedocument.presentationml.notesSlide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29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30.xml" ContentType="application/vnd.openxmlformats-officedocument.presentationml.notesSlide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notesSlides/notesSlide31.xml" ContentType="application/vnd.openxmlformats-officedocument.presentationml.notesSlide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notesSlides/notesSlide32.xml" ContentType="application/vnd.openxmlformats-officedocument.presentationml.notesSlide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notesSlides/notesSlide33.xml" ContentType="application/vnd.openxmlformats-officedocument.presentationml.notesSlide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notesSlides/notesSlide34.xml" ContentType="application/vnd.openxmlformats-officedocument.presentationml.notesSlide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notesSlides/notesSlide35.xml" ContentType="application/vnd.openxmlformats-officedocument.presentationml.notesSlide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notesSlides/notesSlide36.xml" ContentType="application/vnd.openxmlformats-officedocument.presentationml.notesSlide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notesSlides/notesSlide37.xml" ContentType="application/vnd.openxmlformats-officedocument.presentationml.notesSlide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notesSlides/notesSlide38.xml" ContentType="application/vnd.openxmlformats-officedocument.presentationml.notesSlide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notesSlides/notesSlide39.xml" ContentType="application/vnd.openxmlformats-officedocument.presentationml.notesSlide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notesSlides/notesSlide40.xml" ContentType="application/vnd.openxmlformats-officedocument.presentationml.notesSlide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notesSlides/notesSlide41.xml" ContentType="application/vnd.openxmlformats-officedocument.presentationml.notesSlide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notesSlides/notesSlide42.xml" ContentType="application/vnd.openxmlformats-officedocument.presentationml.notesSlide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notesSlides/notesSlide43.xml" ContentType="application/vnd.openxmlformats-officedocument.presentationml.notesSlide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notesSlides/notesSlide44.xml" ContentType="application/vnd.openxmlformats-officedocument.presentationml.notesSlide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notesSlides/notesSlide45.xml" ContentType="application/vnd.openxmlformats-officedocument.presentationml.notesSlide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notesSlides/notesSlide46.xml" ContentType="application/vnd.openxmlformats-officedocument.presentationml.notesSlide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notesSlides/notesSlide47.xml" ContentType="application/vnd.openxmlformats-officedocument.presentationml.notesSlide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notesSlides/notesSlide48.xml" ContentType="application/vnd.openxmlformats-officedocument.presentationml.notesSlide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notesSlides/notesSlide49.xml" ContentType="application/vnd.openxmlformats-officedocument.presentationml.notesSlide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notesSlides/notesSlide50.xml" ContentType="application/vnd.openxmlformats-officedocument.presentationml.notesSlide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notesSlides/notesSlide51.xml" ContentType="application/vnd.openxmlformats-officedocument.presentationml.notesSlide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notesSlides/notesSlide52.xml" ContentType="application/vnd.openxmlformats-officedocument.presentationml.notesSlide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notesSlides/notesSlide53.xml" ContentType="application/vnd.openxmlformats-officedocument.presentationml.notesSlide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notesSlides/notesSlide54.xml" ContentType="application/vnd.openxmlformats-officedocument.presentationml.notesSlide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7"/>
  </p:notesMasterIdLst>
  <p:sldIdLst>
    <p:sldId id="256" r:id="rId2"/>
    <p:sldId id="284" r:id="rId3"/>
    <p:sldId id="257" r:id="rId4"/>
    <p:sldId id="285" r:id="rId5"/>
    <p:sldId id="322" r:id="rId6"/>
    <p:sldId id="323" r:id="rId7"/>
    <p:sldId id="286" r:id="rId8"/>
    <p:sldId id="287" r:id="rId9"/>
    <p:sldId id="288" r:id="rId10"/>
    <p:sldId id="289" r:id="rId11"/>
    <p:sldId id="290" r:id="rId12"/>
    <p:sldId id="291" r:id="rId13"/>
    <p:sldId id="324" r:id="rId14"/>
    <p:sldId id="292" r:id="rId15"/>
    <p:sldId id="293" r:id="rId16"/>
    <p:sldId id="294" r:id="rId17"/>
    <p:sldId id="295" r:id="rId18"/>
    <p:sldId id="296" r:id="rId19"/>
    <p:sldId id="297" r:id="rId20"/>
    <p:sldId id="326" r:id="rId21"/>
    <p:sldId id="327" r:id="rId22"/>
    <p:sldId id="328" r:id="rId23"/>
    <p:sldId id="298" r:id="rId24"/>
    <p:sldId id="299" r:id="rId25"/>
    <p:sldId id="300" r:id="rId26"/>
    <p:sldId id="333" r:id="rId27"/>
    <p:sldId id="334" r:id="rId28"/>
    <p:sldId id="301" r:id="rId29"/>
    <p:sldId id="302" r:id="rId30"/>
    <p:sldId id="303" r:id="rId31"/>
    <p:sldId id="335" r:id="rId32"/>
    <p:sldId id="304" r:id="rId33"/>
    <p:sldId id="305" r:id="rId34"/>
    <p:sldId id="306" r:id="rId35"/>
    <p:sldId id="307" r:id="rId36"/>
    <p:sldId id="308" r:id="rId37"/>
    <p:sldId id="309" r:id="rId38"/>
    <p:sldId id="325" r:id="rId39"/>
    <p:sldId id="310" r:id="rId40"/>
    <p:sldId id="311" r:id="rId41"/>
    <p:sldId id="312" r:id="rId42"/>
    <p:sldId id="329" r:id="rId43"/>
    <p:sldId id="330" r:id="rId44"/>
    <p:sldId id="313" r:id="rId45"/>
    <p:sldId id="314" r:id="rId46"/>
    <p:sldId id="315" r:id="rId47"/>
    <p:sldId id="316" r:id="rId48"/>
    <p:sldId id="317" r:id="rId49"/>
    <p:sldId id="318" r:id="rId50"/>
    <p:sldId id="331" r:id="rId51"/>
    <p:sldId id="332" r:id="rId52"/>
    <p:sldId id="319" r:id="rId53"/>
    <p:sldId id="320" r:id="rId54"/>
    <p:sldId id="321" r:id="rId55"/>
    <p:sldId id="282" r:id="rId56"/>
  </p:sldIdLst>
  <p:sldSz cx="9144000" cy="6858000" type="screen4x3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02" y="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-3402" y="-96"/>
      </p:cViewPr>
      <p:guideLst>
        <p:guide orient="horz" pos="3223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61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191.png>
</file>

<file path=ppt/media/image2.png>
</file>

<file path=ppt/media/image20.png>
</file>

<file path=ppt/media/image200.png>
</file>

<file path=ppt/media/image201.png>
</file>

<file path=ppt/media/image21.png>
</file>

<file path=ppt/media/image210.png>
</file>

<file path=ppt/media/image211.png>
</file>

<file path=ppt/media/image22.png>
</file>

<file path=ppt/media/image23.png>
</file>

<file path=ppt/media/image24.png>
</file>

<file path=ppt/media/image3.png>
</file>

<file path=ppt/media/image30.pn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49156" y="1279287"/>
            <a:ext cx="4605433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1580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27155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565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6533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75349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9021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56242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23657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44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45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46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47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48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49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40354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97974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52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53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54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55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2A6EA-494D-4A2D-85A4-52EAB07446F1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1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.xml"/><Relationship Id="rId4" Type="http://schemas.openxmlformats.org/officeDocument/2006/relationships/tags" Target="../tags/tag7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" y="0"/>
            <a:ext cx="913530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33516"/>
            <a:ext cx="7772400" cy="1653867"/>
          </a:xfrm>
          <a:gradFill>
            <a:gsLst>
              <a:gs pos="11000">
                <a:schemeClr val="tx1">
                  <a:alpha val="0"/>
                </a:schemeClr>
              </a:gs>
              <a:gs pos="6000">
                <a:schemeClr val="accent1">
                  <a:lumMod val="40000"/>
                  <a:lumOff val="60000"/>
                  <a:alpha val="8000"/>
                </a:schemeClr>
              </a:gs>
              <a:gs pos="0">
                <a:schemeClr val="accent1"/>
              </a:gs>
              <a:gs pos="94000">
                <a:schemeClr val="accent1">
                  <a:lumMod val="60000"/>
                  <a:lumOff val="40000"/>
                  <a:alpha val="10000"/>
                </a:schemeClr>
              </a:gs>
              <a:gs pos="90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/>
              </a:gs>
            </a:gsLst>
            <a:lin ang="10800000" scaled="1"/>
          </a:gradFill>
        </p:spPr>
        <p:txBody>
          <a:bodyPr anchor="ctr" anchorCtr="0">
            <a:normAutofit/>
          </a:bodyPr>
          <a:lstStyle>
            <a:lvl1pPr algn="ctr"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025119"/>
            <a:ext cx="7772400" cy="50593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66729-9173-4E92-8306-33EAF043DCBE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" y="0"/>
            <a:ext cx="9135307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AF24-884D-4C37-8C67-5867C6B4ED83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DC01-BD11-43BE-8FE9-19C0CFD26E4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629669" y="449361"/>
            <a:ext cx="7884663" cy="581770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/>
                </a:solidFill>
              </a:defRPr>
            </a:lvl1pPr>
            <a:lvl2pPr marL="295275" indent="0">
              <a:buFontTx/>
              <a:buNone/>
              <a:defRPr sz="2000">
                <a:solidFill>
                  <a:schemeClr val="tx1"/>
                </a:solidFill>
              </a:defRPr>
            </a:lvl2pPr>
            <a:lvl3pPr marL="495300" indent="0">
              <a:buFontTx/>
              <a:buNone/>
              <a:defRPr sz="1800">
                <a:solidFill>
                  <a:schemeClr val="tx1"/>
                </a:solidFill>
              </a:defRPr>
            </a:lvl3pPr>
            <a:lvl4pPr marL="638175" indent="0">
              <a:buFontTx/>
              <a:buNone/>
              <a:defRPr sz="1800">
                <a:solidFill>
                  <a:schemeClr val="tx1"/>
                </a:solidFill>
              </a:defRPr>
            </a:lvl4pPr>
            <a:lvl5pPr marL="790575" indent="0">
              <a:buFontTx/>
              <a:buNone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A6E1B-9ADA-40AD-816C-0DFC8EEA25BD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842448"/>
            <a:ext cx="7886700" cy="188339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284884"/>
            <a:ext cx="7886700" cy="53759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84C70-E075-45BB-9422-7DD28AD95F1A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507207" y="1162050"/>
            <a:ext cx="8117681" cy="3619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 sz="99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F7A0-5AB4-4965-9A0B-E4234C59C456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79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C21A-0EE6-4633-BFC5-D0C9306224BA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" y="0"/>
            <a:ext cx="9135307" cy="685800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1928812" y="1339826"/>
            <a:ext cx="5557838" cy="5016524"/>
            <a:chOff x="0" y="3439099"/>
            <a:chExt cx="4938713" cy="3343275"/>
          </a:xfrm>
        </p:grpSpPr>
        <p:sp>
          <p:nvSpPr>
            <p:cNvPr id="14" name="任意多边形 13"/>
            <p:cNvSpPr/>
            <p:nvPr>
              <p:custDataLst>
                <p:tags r:id="rId1"/>
              </p:custDataLst>
            </p:nvPr>
          </p:nvSpPr>
          <p:spPr>
            <a:xfrm>
              <a:off x="3435350" y="5591749"/>
              <a:ext cx="469900" cy="527050"/>
            </a:xfrm>
            <a:custGeom>
              <a:avLst/>
              <a:gdLst>
                <a:gd name="connsiteX0" fmla="*/ 469900 w 469900"/>
                <a:gd name="connsiteY0" fmla="*/ 495300 h 495300"/>
                <a:gd name="connsiteX1" fmla="*/ 190500 w 469900"/>
                <a:gd name="connsiteY1" fmla="*/ 0 h 495300"/>
                <a:gd name="connsiteX2" fmla="*/ 0 w 469900"/>
                <a:gd name="connsiteY2" fmla="*/ 228600 h 495300"/>
                <a:gd name="connsiteX3" fmla="*/ 469900 w 469900"/>
                <a:gd name="connsiteY3" fmla="*/ 495300 h 495300"/>
                <a:gd name="connsiteX0-1" fmla="*/ 469900 w 469900"/>
                <a:gd name="connsiteY0-2" fmla="*/ 527050 h 527050"/>
                <a:gd name="connsiteX1-3" fmla="*/ 177800 w 469900"/>
                <a:gd name="connsiteY1-4" fmla="*/ 0 h 527050"/>
                <a:gd name="connsiteX2-5" fmla="*/ 0 w 469900"/>
                <a:gd name="connsiteY2-6" fmla="*/ 260350 h 527050"/>
                <a:gd name="connsiteX3-7" fmla="*/ 469900 w 469900"/>
                <a:gd name="connsiteY3-8" fmla="*/ 527050 h 5270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469900" h="527050">
                  <a:moveTo>
                    <a:pt x="469900" y="527050"/>
                  </a:moveTo>
                  <a:lnTo>
                    <a:pt x="177800" y="0"/>
                  </a:lnTo>
                  <a:lnTo>
                    <a:pt x="0" y="260350"/>
                  </a:lnTo>
                  <a:lnTo>
                    <a:pt x="469900" y="5270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rgbClr val="FFFFFF"/>
                </a:solidFill>
              </a:endParaRPr>
            </a:p>
          </p:txBody>
        </p:sp>
        <p:sp>
          <p:nvSpPr>
            <p:cNvPr id="15" name="任意多边形 14"/>
            <p:cNvSpPr/>
            <p:nvPr>
              <p:custDataLst>
                <p:tags r:id="rId2"/>
              </p:custDataLst>
            </p:nvPr>
          </p:nvSpPr>
          <p:spPr>
            <a:xfrm>
              <a:off x="942975" y="3805812"/>
              <a:ext cx="3995738" cy="2690812"/>
            </a:xfrm>
            <a:custGeom>
              <a:avLst/>
              <a:gdLst>
                <a:gd name="connsiteX0" fmla="*/ 0 w 4019550"/>
                <a:gd name="connsiteY0" fmla="*/ 9525 h 2643187"/>
                <a:gd name="connsiteX1" fmla="*/ 4019550 w 4019550"/>
                <a:gd name="connsiteY1" fmla="*/ 0 h 2643187"/>
                <a:gd name="connsiteX2" fmla="*/ 2076450 w 4019550"/>
                <a:gd name="connsiteY2" fmla="*/ 2643187 h 2643187"/>
                <a:gd name="connsiteX3" fmla="*/ 0 w 4019550"/>
                <a:gd name="connsiteY3" fmla="*/ 9525 h 2643187"/>
                <a:gd name="connsiteX0-1" fmla="*/ 0 w 4019550"/>
                <a:gd name="connsiteY0-2" fmla="*/ 9525 h 2700337"/>
                <a:gd name="connsiteX1-3" fmla="*/ 4019550 w 4019550"/>
                <a:gd name="connsiteY1-4" fmla="*/ 0 h 2700337"/>
                <a:gd name="connsiteX2-5" fmla="*/ 2033588 w 4019550"/>
                <a:gd name="connsiteY2-6" fmla="*/ 2700337 h 2700337"/>
                <a:gd name="connsiteX3-7" fmla="*/ 0 w 4019550"/>
                <a:gd name="connsiteY3-8" fmla="*/ 9525 h 2700337"/>
                <a:gd name="connsiteX0-9" fmla="*/ 0 w 4019550"/>
                <a:gd name="connsiteY0-10" fmla="*/ 9525 h 2700337"/>
                <a:gd name="connsiteX1-11" fmla="*/ 4019550 w 4019550"/>
                <a:gd name="connsiteY1-12" fmla="*/ 0 h 2700337"/>
                <a:gd name="connsiteX2-13" fmla="*/ 2028826 w 4019550"/>
                <a:gd name="connsiteY2-14" fmla="*/ 2700337 h 2700337"/>
                <a:gd name="connsiteX3-15" fmla="*/ 0 w 4019550"/>
                <a:gd name="connsiteY3-16" fmla="*/ 9525 h 2700337"/>
                <a:gd name="connsiteX0-17" fmla="*/ 0 w 3995738"/>
                <a:gd name="connsiteY0-18" fmla="*/ 0 h 2690812"/>
                <a:gd name="connsiteX1-19" fmla="*/ 3995738 w 3995738"/>
                <a:gd name="connsiteY1-20" fmla="*/ 4762 h 2690812"/>
                <a:gd name="connsiteX2-21" fmla="*/ 2028826 w 3995738"/>
                <a:gd name="connsiteY2-22" fmla="*/ 2690812 h 2690812"/>
                <a:gd name="connsiteX3-23" fmla="*/ 0 w 3995738"/>
                <a:gd name="connsiteY3-24" fmla="*/ 0 h 2690812"/>
              </a:gdLst>
              <a:ahLst/>
              <a:cxnLst>
                <a:cxn ang="0">
                  <a:pos x="connsiteX0-17" y="connsiteY0-18"/>
                </a:cxn>
                <a:cxn ang="0">
                  <a:pos x="connsiteX1-19" y="connsiteY1-20"/>
                </a:cxn>
                <a:cxn ang="0">
                  <a:pos x="connsiteX2-21" y="connsiteY2-22"/>
                </a:cxn>
                <a:cxn ang="0">
                  <a:pos x="connsiteX3-23" y="connsiteY3-24"/>
                </a:cxn>
              </a:cxnLst>
              <a:rect l="l" t="t" r="r" b="b"/>
              <a:pathLst>
                <a:path w="3995738" h="2690812">
                  <a:moveTo>
                    <a:pt x="0" y="0"/>
                  </a:moveTo>
                  <a:lnTo>
                    <a:pt x="3995738" y="4762"/>
                  </a:lnTo>
                  <a:lnTo>
                    <a:pt x="2028826" y="26908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rgbClr val="FFFFFF"/>
                </a:solidFill>
              </a:endParaRPr>
            </a:p>
          </p:txBody>
        </p:sp>
        <p:sp>
          <p:nvSpPr>
            <p:cNvPr id="16" name="任意多边形 15"/>
            <p:cNvSpPr/>
            <p:nvPr>
              <p:custDataLst>
                <p:tags r:id="rId3"/>
              </p:custDataLst>
            </p:nvPr>
          </p:nvSpPr>
          <p:spPr>
            <a:xfrm>
              <a:off x="0" y="3439099"/>
              <a:ext cx="4938713" cy="385763"/>
            </a:xfrm>
            <a:custGeom>
              <a:avLst/>
              <a:gdLst>
                <a:gd name="connsiteX0" fmla="*/ 0 w 4957763"/>
                <a:gd name="connsiteY0" fmla="*/ 0 h 385762"/>
                <a:gd name="connsiteX1" fmla="*/ 3505200 w 4957763"/>
                <a:gd name="connsiteY1" fmla="*/ 0 h 385762"/>
                <a:gd name="connsiteX2" fmla="*/ 4957763 w 4957763"/>
                <a:gd name="connsiteY2" fmla="*/ 381000 h 385762"/>
                <a:gd name="connsiteX3" fmla="*/ 952500 w 4957763"/>
                <a:gd name="connsiteY3" fmla="*/ 385762 h 385762"/>
                <a:gd name="connsiteX4" fmla="*/ 0 w 4957763"/>
                <a:gd name="connsiteY4" fmla="*/ 0 h 385762"/>
                <a:gd name="connsiteX0-1" fmla="*/ 0 w 4957763"/>
                <a:gd name="connsiteY0-2" fmla="*/ 0 h 385762"/>
                <a:gd name="connsiteX1-3" fmla="*/ 3505200 w 4957763"/>
                <a:gd name="connsiteY1-4" fmla="*/ 0 h 385762"/>
                <a:gd name="connsiteX2-5" fmla="*/ 4957763 w 4957763"/>
                <a:gd name="connsiteY2-6" fmla="*/ 371475 h 385762"/>
                <a:gd name="connsiteX3-7" fmla="*/ 952500 w 4957763"/>
                <a:gd name="connsiteY3-8" fmla="*/ 385762 h 385762"/>
                <a:gd name="connsiteX4-9" fmla="*/ 0 w 4957763"/>
                <a:gd name="connsiteY4-10" fmla="*/ 0 h 385762"/>
                <a:gd name="connsiteX0-11" fmla="*/ 0 w 4957763"/>
                <a:gd name="connsiteY0-12" fmla="*/ 0 h 385762"/>
                <a:gd name="connsiteX1-13" fmla="*/ 3505200 w 4957763"/>
                <a:gd name="connsiteY1-14" fmla="*/ 0 h 385762"/>
                <a:gd name="connsiteX2-15" fmla="*/ 4957763 w 4957763"/>
                <a:gd name="connsiteY2-16" fmla="*/ 381000 h 385762"/>
                <a:gd name="connsiteX3-17" fmla="*/ 952500 w 4957763"/>
                <a:gd name="connsiteY3-18" fmla="*/ 385762 h 385762"/>
                <a:gd name="connsiteX4-19" fmla="*/ 0 w 4957763"/>
                <a:gd name="connsiteY4-20" fmla="*/ 0 h 385762"/>
                <a:gd name="connsiteX0-21" fmla="*/ 0 w 4957763"/>
                <a:gd name="connsiteY0-22" fmla="*/ 0 h 385762"/>
                <a:gd name="connsiteX1-23" fmla="*/ 3505200 w 4957763"/>
                <a:gd name="connsiteY1-24" fmla="*/ 0 h 385762"/>
                <a:gd name="connsiteX2-25" fmla="*/ 4957763 w 4957763"/>
                <a:gd name="connsiteY2-26" fmla="*/ 376238 h 385762"/>
                <a:gd name="connsiteX3-27" fmla="*/ 952500 w 4957763"/>
                <a:gd name="connsiteY3-28" fmla="*/ 385762 h 385762"/>
                <a:gd name="connsiteX4-29" fmla="*/ 0 w 4957763"/>
                <a:gd name="connsiteY4-30" fmla="*/ 0 h 385762"/>
                <a:gd name="connsiteX0-31" fmla="*/ 0 w 4962544"/>
                <a:gd name="connsiteY0-32" fmla="*/ 0 h 385762"/>
                <a:gd name="connsiteX1-33" fmla="*/ 3505200 w 4962544"/>
                <a:gd name="connsiteY1-34" fmla="*/ 0 h 385762"/>
                <a:gd name="connsiteX2-35" fmla="*/ 4962544 w 4962544"/>
                <a:gd name="connsiteY2-36" fmla="*/ 373856 h 385762"/>
                <a:gd name="connsiteX3-37" fmla="*/ 952500 w 4962544"/>
                <a:gd name="connsiteY3-38" fmla="*/ 385762 h 385762"/>
                <a:gd name="connsiteX4-39" fmla="*/ 0 w 4962544"/>
                <a:gd name="connsiteY4-40" fmla="*/ 0 h 385762"/>
              </a:gdLst>
              <a:ahLst/>
              <a:cxnLst>
                <a:cxn ang="0">
                  <a:pos x="connsiteX0-31" y="connsiteY0-32"/>
                </a:cxn>
                <a:cxn ang="0">
                  <a:pos x="connsiteX1-33" y="connsiteY1-34"/>
                </a:cxn>
                <a:cxn ang="0">
                  <a:pos x="connsiteX2-35" y="connsiteY2-36"/>
                </a:cxn>
                <a:cxn ang="0">
                  <a:pos x="connsiteX3-37" y="connsiteY3-38"/>
                </a:cxn>
                <a:cxn ang="0">
                  <a:pos x="connsiteX4-39" y="connsiteY4-40"/>
                </a:cxn>
              </a:cxnLst>
              <a:rect l="l" t="t" r="r" b="b"/>
              <a:pathLst>
                <a:path w="4962544" h="385762">
                  <a:moveTo>
                    <a:pt x="0" y="0"/>
                  </a:moveTo>
                  <a:lnTo>
                    <a:pt x="3505200" y="0"/>
                  </a:lnTo>
                  <a:lnTo>
                    <a:pt x="4962544" y="373856"/>
                  </a:lnTo>
                  <a:lnTo>
                    <a:pt x="952500" y="385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rgbClr val="FFFFFF"/>
                </a:solidFill>
              </a:endParaRPr>
            </a:p>
          </p:txBody>
        </p:sp>
        <p:sp>
          <p:nvSpPr>
            <p:cNvPr id="17" name="任意多边形 16"/>
            <p:cNvSpPr/>
            <p:nvPr>
              <p:custDataLst>
                <p:tags r:id="rId4"/>
              </p:custDataLst>
            </p:nvPr>
          </p:nvSpPr>
          <p:spPr>
            <a:xfrm>
              <a:off x="2817813" y="5082162"/>
              <a:ext cx="687387" cy="615950"/>
            </a:xfrm>
            <a:custGeom>
              <a:avLst/>
              <a:gdLst>
                <a:gd name="connsiteX0" fmla="*/ 673100 w 673100"/>
                <a:gd name="connsiteY0" fmla="*/ 0 h 615950"/>
                <a:gd name="connsiteX1" fmla="*/ 406400 w 673100"/>
                <a:gd name="connsiteY1" fmla="*/ 615950 h 615950"/>
                <a:gd name="connsiteX2" fmla="*/ 0 w 673100"/>
                <a:gd name="connsiteY2" fmla="*/ 342900 h 615950"/>
                <a:gd name="connsiteX3" fmla="*/ 673100 w 673100"/>
                <a:gd name="connsiteY3" fmla="*/ 0 h 615950"/>
                <a:gd name="connsiteX0-1" fmla="*/ 685007 w 685007"/>
                <a:gd name="connsiteY0-2" fmla="*/ 0 h 615950"/>
                <a:gd name="connsiteX1-3" fmla="*/ 418307 w 685007"/>
                <a:gd name="connsiteY1-4" fmla="*/ 615950 h 615950"/>
                <a:gd name="connsiteX2-5" fmla="*/ 0 w 685007"/>
                <a:gd name="connsiteY2-6" fmla="*/ 350044 h 615950"/>
                <a:gd name="connsiteX3-7" fmla="*/ 685007 w 685007"/>
                <a:gd name="connsiteY3-8" fmla="*/ 0 h 615950"/>
                <a:gd name="connsiteX0-9" fmla="*/ 687388 w 687388"/>
                <a:gd name="connsiteY0-10" fmla="*/ 0 h 615950"/>
                <a:gd name="connsiteX1-11" fmla="*/ 420688 w 687388"/>
                <a:gd name="connsiteY1-12" fmla="*/ 615950 h 615950"/>
                <a:gd name="connsiteX2-13" fmla="*/ 0 w 687388"/>
                <a:gd name="connsiteY2-14" fmla="*/ 350044 h 615950"/>
                <a:gd name="connsiteX3-15" fmla="*/ 687388 w 687388"/>
                <a:gd name="connsiteY3-16" fmla="*/ 0 h 615950"/>
                <a:gd name="connsiteX0-17" fmla="*/ 675671 w 675671"/>
                <a:gd name="connsiteY0-18" fmla="*/ 0 h 615950"/>
                <a:gd name="connsiteX1-19" fmla="*/ 408971 w 675671"/>
                <a:gd name="connsiteY1-20" fmla="*/ 615950 h 615950"/>
                <a:gd name="connsiteX2-21" fmla="*/ 0 w 675671"/>
                <a:gd name="connsiteY2-22" fmla="*/ 354806 h 615950"/>
                <a:gd name="connsiteX3-23" fmla="*/ 675671 w 675671"/>
                <a:gd name="connsiteY3-24" fmla="*/ 0 h 615950"/>
              </a:gdLst>
              <a:ahLst/>
              <a:cxnLst>
                <a:cxn ang="0">
                  <a:pos x="connsiteX0-17" y="connsiteY0-18"/>
                </a:cxn>
                <a:cxn ang="0">
                  <a:pos x="connsiteX1-19" y="connsiteY1-20"/>
                </a:cxn>
                <a:cxn ang="0">
                  <a:pos x="connsiteX2-21" y="connsiteY2-22"/>
                </a:cxn>
                <a:cxn ang="0">
                  <a:pos x="connsiteX3-23" y="connsiteY3-24"/>
                </a:cxn>
              </a:cxnLst>
              <a:rect l="l" t="t" r="r" b="b"/>
              <a:pathLst>
                <a:path w="675671" h="615950">
                  <a:moveTo>
                    <a:pt x="675671" y="0"/>
                  </a:moveTo>
                  <a:lnTo>
                    <a:pt x="408971" y="615950"/>
                  </a:lnTo>
                  <a:lnTo>
                    <a:pt x="0" y="354806"/>
                  </a:lnTo>
                  <a:lnTo>
                    <a:pt x="675671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rgbClr val="FFFFFF"/>
                </a:solidFill>
              </a:endParaRPr>
            </a:p>
          </p:txBody>
        </p:sp>
        <p:sp>
          <p:nvSpPr>
            <p:cNvPr id="18" name="任意多边形 17"/>
            <p:cNvSpPr/>
            <p:nvPr>
              <p:custDataLst>
                <p:tags r:id="rId5"/>
              </p:custDataLst>
            </p:nvPr>
          </p:nvSpPr>
          <p:spPr>
            <a:xfrm>
              <a:off x="2806700" y="5436174"/>
              <a:ext cx="1104900" cy="1346200"/>
            </a:xfrm>
            <a:custGeom>
              <a:avLst/>
              <a:gdLst>
                <a:gd name="connsiteX0" fmla="*/ 12700 w 1092200"/>
                <a:gd name="connsiteY0" fmla="*/ 0 h 1346200"/>
                <a:gd name="connsiteX1" fmla="*/ 0 w 1092200"/>
                <a:gd name="connsiteY1" fmla="*/ 1346200 h 1346200"/>
                <a:gd name="connsiteX2" fmla="*/ 1092200 w 1092200"/>
                <a:gd name="connsiteY2" fmla="*/ 692150 h 1346200"/>
                <a:gd name="connsiteX3" fmla="*/ 12700 w 1092200"/>
                <a:gd name="connsiteY3" fmla="*/ 0 h 1346200"/>
                <a:gd name="connsiteX0-1" fmla="*/ 12700 w 1104900"/>
                <a:gd name="connsiteY0-2" fmla="*/ 0 h 1346200"/>
                <a:gd name="connsiteX1-3" fmla="*/ 0 w 1104900"/>
                <a:gd name="connsiteY1-4" fmla="*/ 1346200 h 1346200"/>
                <a:gd name="connsiteX2-5" fmla="*/ 1104900 w 1104900"/>
                <a:gd name="connsiteY2-6" fmla="*/ 685800 h 1346200"/>
                <a:gd name="connsiteX3-7" fmla="*/ 12700 w 1104900"/>
                <a:gd name="connsiteY3-8" fmla="*/ 0 h 13462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104900" h="1346200">
                  <a:moveTo>
                    <a:pt x="12700" y="0"/>
                  </a:moveTo>
                  <a:lnTo>
                    <a:pt x="0" y="1346200"/>
                  </a:lnTo>
                  <a:lnTo>
                    <a:pt x="1104900" y="685800"/>
                  </a:lnTo>
                  <a:lnTo>
                    <a:pt x="1270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rgbClr val="FFFFFF"/>
                </a:solidFill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974947" y="2110674"/>
            <a:ext cx="4672507" cy="1154389"/>
          </a:xfrm>
          <a:noFill/>
        </p:spPr>
        <p:txBody>
          <a:bodyPr anchor="ctr" anchorCtr="0">
            <a:noAutofit/>
          </a:bodyPr>
          <a:lstStyle>
            <a:lvl1pPr algn="ctr">
              <a:lnSpc>
                <a:spcPct val="120000"/>
              </a:lnSpc>
              <a:defRPr sz="45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编辑标题</a:t>
            </a:r>
            <a:endParaRPr 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F014D-DA63-42F6-A7B5-4B148315EB05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3694308" y="3279588"/>
            <a:ext cx="3233784" cy="50100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A8CAB-3F68-4807-9423-890BC0312F67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" y="0"/>
            <a:ext cx="9135307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" y="0"/>
            <a:ext cx="913530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85600"/>
            <a:ext cx="3196800" cy="16002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65200" y="878400"/>
            <a:ext cx="4478400" cy="54036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487600"/>
            <a:ext cx="31968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68DB-623A-45E5-B169-7F19F8A76A0C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" y="0"/>
            <a:ext cx="9135307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7D9C7-F895-4A51-AD1A-404696D7AE8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" y="0"/>
            <a:ext cx="9135307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rot="5400000">
            <a:off x="2170323" y="-147089"/>
            <a:ext cx="4803354" cy="8127323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28650" y="365126"/>
            <a:ext cx="7886700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28650" y="1665027"/>
            <a:ext cx="7886700" cy="45119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84581-9F35-441B-B759-087CBD0092FA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9D1C6-1DB6-4154-AF5C-C7FC06CCE1B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7" Type="http://schemas.openxmlformats.org/officeDocument/2006/relationships/image" Target="../media/image7.png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tags" Target="../tags/tag41.xml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7" Type="http://schemas.openxmlformats.org/officeDocument/2006/relationships/image" Target="../media/image8.png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tags" Target="../tags/tag44.xml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7" Type="http://schemas.openxmlformats.org/officeDocument/2006/relationships/image" Target="../media/image9.png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tags" Target="../tags/tag47.xml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7" Type="http://schemas.openxmlformats.org/officeDocument/2006/relationships/image" Target="../media/image10.png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6" Type="http://schemas.openxmlformats.org/officeDocument/2006/relationships/tags" Target="../tags/tag53.xml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7" Type="http://schemas.openxmlformats.org/officeDocument/2006/relationships/image" Target="../media/image11.png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tags" Target="../tags/tag56.xml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62.xml"/><Relationship Id="rId7" Type="http://schemas.openxmlformats.org/officeDocument/2006/relationships/image" Target="../media/image60.png"/><Relationship Id="rId2" Type="http://schemas.openxmlformats.org/officeDocument/2006/relationships/tags" Target="../tags/tag61.xml"/><Relationship Id="rId1" Type="http://schemas.openxmlformats.org/officeDocument/2006/relationships/tags" Target="../tags/tag60.xml"/><Relationship Id="rId6" Type="http://schemas.openxmlformats.org/officeDocument/2006/relationships/tags" Target="../tags/tag62.xml"/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7" Type="http://schemas.openxmlformats.org/officeDocument/2006/relationships/image" Target="../media/image12.pn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tags" Target="../tags/tag65.xml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7" Type="http://schemas.openxmlformats.org/officeDocument/2006/relationships/image" Target="../media/image13.png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tags" Target="../tags/tag68.xml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/><Relationship Id="rId7" Type="http://schemas.openxmlformats.org/officeDocument/2006/relationships/image" Target="../media/image14.png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tags" Target="../tags/tag71.xml"/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7" Type="http://schemas.openxmlformats.org/officeDocument/2006/relationships/image" Target="../media/image15.png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4.xml"/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80.xml"/><Relationship Id="rId7" Type="http://schemas.openxmlformats.org/officeDocument/2006/relationships/image" Target="../media/image70.png"/><Relationship Id="rId2" Type="http://schemas.openxmlformats.org/officeDocument/2006/relationships/tags" Target="../tags/tag79.xml"/><Relationship Id="rId1" Type="http://schemas.openxmlformats.org/officeDocument/2006/relationships/tags" Target="../tags/tag78.xml"/><Relationship Id="rId6" Type="http://schemas.openxmlformats.org/officeDocument/2006/relationships/tags" Target="../tags/tag80.xml"/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6" Type="http://schemas.openxmlformats.org/officeDocument/2006/relationships/image" Target="../media/image16.png"/><Relationship Id="rId5" Type="http://schemas.openxmlformats.org/officeDocument/2006/relationships/notesSlide" Target="../notesSlides/notesSlide25.xml"/><Relationship Id="rId4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7" Type="http://schemas.openxmlformats.org/officeDocument/2006/relationships/image" Target="../media/image17.png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openxmlformats.org/officeDocument/2006/relationships/tags" Target="../tags/tag86.xml"/><Relationship Id="rId5" Type="http://schemas.openxmlformats.org/officeDocument/2006/relationships/notesSlide" Target="../notesSlides/notesSlide26.xml"/><Relationship Id="rId4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89.xml"/><Relationship Id="rId7" Type="http://schemas.openxmlformats.org/officeDocument/2006/relationships/image" Target="../media/image18.png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6" Type="http://schemas.openxmlformats.org/officeDocument/2006/relationships/tags" Target="../tags/tag89.xml"/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5" Type="http://schemas.openxmlformats.org/officeDocument/2006/relationships/notesSlide" Target="../notesSlides/notesSlide28.xml"/><Relationship Id="rId4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95.xml"/><Relationship Id="rId7" Type="http://schemas.openxmlformats.org/officeDocument/2006/relationships/image" Target="../media/image161.png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tags" Target="../tags/tag95.xml"/><Relationship Id="rId5" Type="http://schemas.openxmlformats.org/officeDocument/2006/relationships/notesSlide" Target="../notesSlides/notesSlide29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7" Type="http://schemas.openxmlformats.org/officeDocument/2006/relationships/image" Target="../media/image2.png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tags" Target="../tags/tag17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7" Type="http://schemas.openxmlformats.org/officeDocument/2006/relationships/image" Target="../media/image19.png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6" Type="http://schemas.openxmlformats.org/officeDocument/2006/relationships/tags" Target="../tags/tag98.xml"/><Relationship Id="rId5" Type="http://schemas.openxmlformats.org/officeDocument/2006/relationships/notesSlide" Target="../notesSlides/notesSlide30.xml"/><Relationship Id="rId4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101.xml"/><Relationship Id="rId7" Type="http://schemas.openxmlformats.org/officeDocument/2006/relationships/image" Target="../media/image20.png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6" Type="http://schemas.openxmlformats.org/officeDocument/2006/relationships/tags" Target="../tags/tag101.xml"/><Relationship Id="rId5" Type="http://schemas.openxmlformats.org/officeDocument/2006/relationships/notesSlide" Target="../notesSlides/notesSlide31.xml"/><Relationship Id="rId4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5" Type="http://schemas.openxmlformats.org/officeDocument/2006/relationships/notesSlide" Target="../notesSlides/notesSlide32.xml"/><Relationship Id="rId4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tags" Target="../tags/tag107.xml"/><Relationship Id="rId7" Type="http://schemas.openxmlformats.org/officeDocument/2006/relationships/image" Target="../media/image90.png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tags" Target="../tags/tag107.xml"/><Relationship Id="rId5" Type="http://schemas.openxmlformats.org/officeDocument/2006/relationships/notesSlide" Target="../notesSlides/notesSlide33.xml"/><Relationship Id="rId4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tags" Target="../tags/tag108.xml"/><Relationship Id="rId6" Type="http://schemas.openxmlformats.org/officeDocument/2006/relationships/image" Target="../media/image21.png"/><Relationship Id="rId5" Type="http://schemas.openxmlformats.org/officeDocument/2006/relationships/notesSlide" Target="../notesSlides/notesSlide34.xml"/><Relationship Id="rId4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5" Type="http://schemas.openxmlformats.org/officeDocument/2006/relationships/notesSlide" Target="../notesSlides/notesSlide35.xml"/><Relationship Id="rId4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tags" Target="../tags/tag116.xml"/><Relationship Id="rId7" Type="http://schemas.openxmlformats.org/officeDocument/2006/relationships/image" Target="../media/image100.png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6" Type="http://schemas.openxmlformats.org/officeDocument/2006/relationships/tags" Target="../tags/tag116.xml"/><Relationship Id="rId5" Type="http://schemas.openxmlformats.org/officeDocument/2006/relationships/notesSlide" Target="../notesSlides/notesSlide36.xml"/><Relationship Id="rId4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tags" Target="../tags/tag119.xml"/><Relationship Id="rId7" Type="http://schemas.openxmlformats.org/officeDocument/2006/relationships/image" Target="../media/image191.png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6" Type="http://schemas.openxmlformats.org/officeDocument/2006/relationships/tags" Target="../tags/tag119.xml"/><Relationship Id="rId5" Type="http://schemas.openxmlformats.org/officeDocument/2006/relationships/notesSlide" Target="../notesSlides/notesSlide37.xml"/><Relationship Id="rId4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tags" Target="../tags/tag122.xml"/><Relationship Id="rId7" Type="http://schemas.openxmlformats.org/officeDocument/2006/relationships/image" Target="../media/image201.png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2.xml"/><Relationship Id="rId5" Type="http://schemas.openxmlformats.org/officeDocument/2006/relationships/notesSlide" Target="../notesSlides/notesSlide38.xml"/><Relationship Id="rId4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5" Type="http://schemas.openxmlformats.org/officeDocument/2006/relationships/notesSlide" Target="../notesSlides/notesSlide39.xml"/><Relationship Id="rId4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7" Type="http://schemas.openxmlformats.org/officeDocument/2006/relationships/image" Target="../media/image3.pn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0.xm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tags" Target="../tags/tag128.xml"/><Relationship Id="rId7" Type="http://schemas.openxmlformats.org/officeDocument/2006/relationships/image" Target="../media/image110.png"/><Relationship Id="rId2" Type="http://schemas.openxmlformats.org/officeDocument/2006/relationships/tags" Target="../tags/tag127.xml"/><Relationship Id="rId1" Type="http://schemas.openxmlformats.org/officeDocument/2006/relationships/tags" Target="../tags/tag126.xml"/><Relationship Id="rId6" Type="http://schemas.openxmlformats.org/officeDocument/2006/relationships/tags" Target="../tags/tag128.xml"/><Relationship Id="rId5" Type="http://schemas.openxmlformats.org/officeDocument/2006/relationships/notesSlide" Target="../notesSlides/notesSlide40.xml"/><Relationship Id="rId4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tags" Target="../tags/tag131.xml"/><Relationship Id="rId7" Type="http://schemas.openxmlformats.org/officeDocument/2006/relationships/image" Target="../media/image160.png"/><Relationship Id="rId2" Type="http://schemas.openxmlformats.org/officeDocument/2006/relationships/tags" Target="../tags/tag130.xml"/><Relationship Id="rId1" Type="http://schemas.openxmlformats.org/officeDocument/2006/relationships/tags" Target="../tags/tag129.xml"/><Relationship Id="rId6" Type="http://schemas.openxmlformats.org/officeDocument/2006/relationships/tags" Target="../tags/tag131.xml"/><Relationship Id="rId5" Type="http://schemas.openxmlformats.org/officeDocument/2006/relationships/notesSlide" Target="../notesSlides/notesSlide41.xml"/><Relationship Id="rId4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tags" Target="../tags/tag134.xml"/><Relationship Id="rId7" Type="http://schemas.openxmlformats.org/officeDocument/2006/relationships/image" Target="../media/image170.png"/><Relationship Id="rId2" Type="http://schemas.openxmlformats.org/officeDocument/2006/relationships/tags" Target="../tags/tag133.xml"/><Relationship Id="rId1" Type="http://schemas.openxmlformats.org/officeDocument/2006/relationships/tags" Target="../tags/tag132.xml"/><Relationship Id="rId6" Type="http://schemas.openxmlformats.org/officeDocument/2006/relationships/tags" Target="../tags/tag134.xml"/><Relationship Id="rId5" Type="http://schemas.openxmlformats.org/officeDocument/2006/relationships/notesSlide" Target="../notesSlides/notesSlide42.xml"/><Relationship Id="rId4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tags" Target="../tags/tag137.xml"/><Relationship Id="rId7" Type="http://schemas.openxmlformats.org/officeDocument/2006/relationships/image" Target="../media/image180.png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37.xml"/><Relationship Id="rId5" Type="http://schemas.openxmlformats.org/officeDocument/2006/relationships/notesSlide" Target="../notesSlides/notesSlide43.xml"/><Relationship Id="rId4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tags" Target="../tags/tag138.xml"/><Relationship Id="rId5" Type="http://schemas.openxmlformats.org/officeDocument/2006/relationships/notesSlide" Target="../notesSlides/notesSlide44.xml"/><Relationship Id="rId4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tags" Target="../tags/tag143.xml"/><Relationship Id="rId7" Type="http://schemas.openxmlformats.org/officeDocument/2006/relationships/image" Target="../media/image211.png"/><Relationship Id="rId2" Type="http://schemas.openxmlformats.org/officeDocument/2006/relationships/tags" Target="../tags/tag142.xml"/><Relationship Id="rId1" Type="http://schemas.openxmlformats.org/officeDocument/2006/relationships/tags" Target="../tags/tag141.xml"/><Relationship Id="rId6" Type="http://schemas.openxmlformats.org/officeDocument/2006/relationships/tags" Target="../tags/tag143.xml"/><Relationship Id="rId5" Type="http://schemas.openxmlformats.org/officeDocument/2006/relationships/notesSlide" Target="../notesSlides/notesSlide45.xml"/><Relationship Id="rId4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tags" Target="../tags/tag146.xml"/><Relationship Id="rId7" Type="http://schemas.openxmlformats.org/officeDocument/2006/relationships/image" Target="../media/image22.png"/><Relationship Id="rId2" Type="http://schemas.openxmlformats.org/officeDocument/2006/relationships/tags" Target="../tags/tag145.xml"/><Relationship Id="rId1" Type="http://schemas.openxmlformats.org/officeDocument/2006/relationships/tags" Target="../tags/tag144.xml"/><Relationship Id="rId6" Type="http://schemas.openxmlformats.org/officeDocument/2006/relationships/tags" Target="../tags/tag146.xml"/><Relationship Id="rId5" Type="http://schemas.openxmlformats.org/officeDocument/2006/relationships/notesSlide" Target="../notesSlides/notesSlide46.xml"/><Relationship Id="rId4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tags" Target="../tags/tag149.xml"/><Relationship Id="rId2" Type="http://schemas.openxmlformats.org/officeDocument/2006/relationships/tags" Target="../tags/tag148.xml"/><Relationship Id="rId1" Type="http://schemas.openxmlformats.org/officeDocument/2006/relationships/tags" Target="../tags/tag147.xml"/><Relationship Id="rId5" Type="http://schemas.openxmlformats.org/officeDocument/2006/relationships/notesSlide" Target="../notesSlides/notesSlide47.xml"/><Relationship Id="rId4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tags" Target="../tags/tag152.xml"/><Relationship Id="rId7" Type="http://schemas.openxmlformats.org/officeDocument/2006/relationships/image" Target="../media/image190.png"/><Relationship Id="rId2" Type="http://schemas.openxmlformats.org/officeDocument/2006/relationships/tags" Target="../tags/tag151.xml"/><Relationship Id="rId1" Type="http://schemas.openxmlformats.org/officeDocument/2006/relationships/tags" Target="../tags/tag150.xml"/><Relationship Id="rId6" Type="http://schemas.openxmlformats.org/officeDocument/2006/relationships/tags" Target="../tags/tag152.xml"/><Relationship Id="rId5" Type="http://schemas.openxmlformats.org/officeDocument/2006/relationships/notesSlide" Target="../notesSlides/notesSlide48.xml"/><Relationship Id="rId4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tags" Target="../tags/tag155.xml"/><Relationship Id="rId7" Type="http://schemas.openxmlformats.org/officeDocument/2006/relationships/image" Target="../media/image200.png"/><Relationship Id="rId2" Type="http://schemas.openxmlformats.org/officeDocument/2006/relationships/tags" Target="../tags/tag154.xml"/><Relationship Id="rId1" Type="http://schemas.openxmlformats.org/officeDocument/2006/relationships/tags" Target="../tags/tag153.xml"/><Relationship Id="rId6" Type="http://schemas.openxmlformats.org/officeDocument/2006/relationships/tags" Target="../tags/tag155.xml"/><Relationship Id="rId5" Type="http://schemas.openxmlformats.org/officeDocument/2006/relationships/notesSlide" Target="../notesSlides/notesSlide49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7" Type="http://schemas.openxmlformats.org/officeDocument/2006/relationships/image" Target="../media/image4.pn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tags" Target="../tags/tag23.xml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tags" Target="../tags/tag158.xml"/><Relationship Id="rId7" Type="http://schemas.openxmlformats.org/officeDocument/2006/relationships/image" Target="../media/image210.png"/><Relationship Id="rId2" Type="http://schemas.openxmlformats.org/officeDocument/2006/relationships/tags" Target="../tags/tag157.xml"/><Relationship Id="rId1" Type="http://schemas.openxmlformats.org/officeDocument/2006/relationships/tags" Target="../tags/tag156.xml"/><Relationship Id="rId6" Type="http://schemas.openxmlformats.org/officeDocument/2006/relationships/tags" Target="../tags/tag158.xml"/><Relationship Id="rId5" Type="http://schemas.openxmlformats.org/officeDocument/2006/relationships/notesSlide" Target="../notesSlides/notesSlide50.xml"/><Relationship Id="rId4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tags" Target="../tags/tag161.xml"/><Relationship Id="rId7" Type="http://schemas.openxmlformats.org/officeDocument/2006/relationships/image" Target="../media/image23.png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tags" Target="../tags/tag161.xml"/><Relationship Id="rId5" Type="http://schemas.openxmlformats.org/officeDocument/2006/relationships/notesSlide" Target="../notesSlides/notesSlide51.xml"/><Relationship Id="rId4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tags" Target="../tags/tag164.xml"/><Relationship Id="rId2" Type="http://schemas.openxmlformats.org/officeDocument/2006/relationships/tags" Target="../tags/tag163.xml"/><Relationship Id="rId1" Type="http://schemas.openxmlformats.org/officeDocument/2006/relationships/tags" Target="../tags/tag162.xml"/><Relationship Id="rId5" Type="http://schemas.openxmlformats.org/officeDocument/2006/relationships/notesSlide" Target="../notesSlides/notesSlide52.xml"/><Relationship Id="rId4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tags" Target="../tags/tag167.xml"/><Relationship Id="rId7" Type="http://schemas.openxmlformats.org/officeDocument/2006/relationships/image" Target="../media/image140.png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67.xml"/><Relationship Id="rId5" Type="http://schemas.openxmlformats.org/officeDocument/2006/relationships/notesSlide" Target="../notesSlides/notesSlide53.xml"/><Relationship Id="rId4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tags" Target="../tags/tag170.xml"/><Relationship Id="rId7" Type="http://schemas.openxmlformats.org/officeDocument/2006/relationships/image" Target="../media/image24.png"/><Relationship Id="rId2" Type="http://schemas.openxmlformats.org/officeDocument/2006/relationships/tags" Target="../tags/tag169.xml"/><Relationship Id="rId1" Type="http://schemas.openxmlformats.org/officeDocument/2006/relationships/tags" Target="../tags/tag168.xml"/><Relationship Id="rId6" Type="http://schemas.openxmlformats.org/officeDocument/2006/relationships/tags" Target="../tags/tag170.xml"/><Relationship Id="rId5" Type="http://schemas.openxmlformats.org/officeDocument/2006/relationships/notesSlide" Target="../notesSlides/notesSlide54.xml"/><Relationship Id="rId4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tags" Target="../tags/tag173.xml"/><Relationship Id="rId2" Type="http://schemas.openxmlformats.org/officeDocument/2006/relationships/tags" Target="../tags/tag172.xml"/><Relationship Id="rId1" Type="http://schemas.openxmlformats.org/officeDocument/2006/relationships/tags" Target="../tags/tag171.xml"/><Relationship Id="rId5" Type="http://schemas.openxmlformats.org/officeDocument/2006/relationships/notesSlide" Target="../notesSlides/notesSlide55.xml"/><Relationship Id="rId4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7" Type="http://schemas.openxmlformats.org/officeDocument/2006/relationships/image" Target="../media/image5.png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6.xm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7" Type="http://schemas.openxmlformats.org/officeDocument/2006/relationships/image" Target="../media/image30.png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tags" Target="../tags/tag32.xml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image" Target="../media/image6.png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tags" Target="../tags/tag35.xml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8800" dirty="0"/>
              <a:t>CF</a:t>
            </a:r>
            <a:r>
              <a:rPr lang="zh-CN" altLang="en-US" sz="8800" dirty="0"/>
              <a:t>水题选讲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r>
              <a:rPr lang="zh-CN" altLang="en-US" dirty="0"/>
              <a:t>绍兴一中 季雨田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57E38D-8E45-4B01-A073-35259EEAC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925D-AE6C-4215-9865-31B2CFCC883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922EA2-E841-4653-95B8-CB4C06E0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1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713E. Sonya </a:t>
            </a:r>
            <a:r>
              <a:rPr lang="en-US" altLang="zh-CN" dirty="0" err="1"/>
              <a:t>Partymaker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No.11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10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6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713E. Sonya </a:t>
            </a:r>
            <a:r>
              <a:rPr lang="en-US" altLang="zh-CN" sz="4400" dirty="0" err="1"/>
              <a:t>Partymaker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个人，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𝑚</m:t>
                    </m:r>
                  </m:oMath>
                </a14:m>
                <a:r>
                  <a:rPr lang="zh-CN" altLang="en-US" dirty="0"/>
                  <a:t>个凳子，其中凳子被编号为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1~</m:t>
                    </m:r>
                    <m:r>
                      <a:rPr lang="en-US" altLang="zh-CN" i="1" dirty="0" smtClean="0">
                        <a:latin typeface="Cambria Math"/>
                      </a:rPr>
                      <m:t>𝑚</m:t>
                    </m:r>
                  </m:oMath>
                </a14:m>
                <a:r>
                  <a:rPr lang="zh-CN" altLang="en-US" dirty="0"/>
                  <a:t>围成环形。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1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𝑚</m:t>
                    </m:r>
                  </m:oMath>
                </a14:m>
                <a:r>
                  <a:rPr lang="zh-CN" altLang="en-US" dirty="0"/>
                  <a:t>相邻，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𝑖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𝑖</m:t>
                    </m:r>
                    <m:r>
                      <a:rPr lang="en-US" altLang="zh-CN" i="1" dirty="0" smtClean="0">
                        <a:latin typeface="Cambria Math"/>
                      </a:rPr>
                      <m:t>+1</m:t>
                    </m:r>
                  </m:oMath>
                </a14:m>
                <a:r>
                  <a:rPr lang="zh-CN" altLang="en-US" dirty="0"/>
                  <a:t>相邻。第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𝑖</m:t>
                    </m:r>
                  </m:oMath>
                </a14:m>
                <a:r>
                  <a:rPr lang="zh-CN" altLang="en-US" dirty="0"/>
                  <a:t>个人在编号为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 dirty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/>
                  <a:t>的椅子上。现在每个人可以选择顺时针或逆时针地走动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dirty="0"/>
                  <a:t>步，边走边把当前位置凳子标记，问将凳子都标记完的最小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𝑚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i="1" dirty="0" smtClean="0">
                            <a:latin typeface="Cambria Math"/>
                          </a:rPr>
                          <m:t>9</m:t>
                        </m:r>
                      </m:sup>
                    </m:s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5</m:t>
                        </m:r>
                      </m:sup>
                    </m:s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a:rPr lang="en-US" altLang="zh-CN" b="0" i="0" dirty="0" smtClean="0">
                        <a:latin typeface="Cambria Math" panose="02040503050406030204" pitchFamily="18" charset="0"/>
                      </a:rPr>
                      <m:t>1≤</m:t>
                    </m:r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 dirty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081" r="-4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11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4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713E. Sonya </a:t>
            </a:r>
            <a:r>
              <a:rPr lang="en-US" altLang="zh-CN" sz="4400" dirty="0" err="1"/>
              <a:t>Partymaker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显然可以二分答案，问题就转化成了是否能在每个人的步数都不超过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dirty="0"/>
                  <a:t>的情况下标记所有椅子。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注意到每个人走的步数都是一样的。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可以发现如果第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个人还没有走时，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/>
                  <a:t>前面有没有标记过的椅子，那么这个未标记的椅子肯定会被第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个人或第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dirty="0" smtClean="0">
                        <a:latin typeface="Cambria Math"/>
                      </a:rPr>
                      <m:t>+1</m:t>
                    </m:r>
                  </m:oMath>
                </a14:m>
                <a:r>
                  <a:rPr lang="zh-CN" altLang="en-US" dirty="0"/>
                  <a:t>个人标记。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因为如果被第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i="1" dirty="0">
                        <a:latin typeface="Cambria Math"/>
                      </a:rPr>
                      <m:t>+1</m:t>
                    </m:r>
                  </m:oMath>
                </a14:m>
                <a:r>
                  <a:rPr lang="zh-CN" altLang="en-US" dirty="0"/>
                  <a:t>个人之后的人标记（设这个人是第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/>
                      </a:rPr>
                      <m:t>𝑗</m:t>
                    </m:r>
                  </m:oMath>
                </a14:m>
                <a:r>
                  <a:rPr lang="zh-CN" altLang="en-US" dirty="0"/>
                  <a:t>个），那么显然第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个人能标记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i="1" dirty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/>
                  <a:t>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dirty="0"/>
                  <a:t>之间的所有椅子，于是让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往后，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dirty="0" smtClean="0">
                        <a:latin typeface="Cambria Math"/>
                      </a:rPr>
                      <m:t>+1</m:t>
                    </m:r>
                  </m:oMath>
                </a14:m>
                <a:r>
                  <a:rPr lang="zh-CN" altLang="en-US" dirty="0"/>
                  <a:t>往前，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/>
                      </a:rPr>
                      <m:t>𝑗</m:t>
                    </m:r>
                  </m:oMath>
                </a14:m>
                <a:r>
                  <a:rPr lang="zh-CN" altLang="en-US" dirty="0"/>
                  <a:t>往后，答案肯定不会变劣。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 r="-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12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7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713E. Sonya </a:t>
            </a:r>
            <a:r>
              <a:rPr lang="en-US" altLang="zh-CN" sz="4400" dirty="0" err="1"/>
              <a:t>Partymaker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/>
                  <a:t>表示处理了前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个人，最远延伸到的位置与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/>
                  <a:t>的差。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根据之前的讨论，我们一要考虑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/>
                      </a:rPr>
                      <m:t>→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b="0" i="1" smtClean="0">
                            <a:latin typeface="Cambria Math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/>
                          </a:rPr>
                          <m:t>+1</m:t>
                        </m:r>
                      </m:sub>
                    </m:sSub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→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𝑖</m:t>
                        </m:r>
                        <m:r>
                          <a:rPr lang="en-US" altLang="zh-CN" i="1">
                            <a:latin typeface="Cambria Math"/>
                          </a:rPr>
                          <m:t>+2</m:t>
                        </m:r>
                      </m:sub>
                    </m:sSub>
                  </m:oMath>
                </a14:m>
                <a:r>
                  <a:rPr lang="zh-CN" altLang="en-US" dirty="0"/>
                  <a:t>即可，这两种转移要分别讨论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𝑖</m:t>
                    </m:r>
                    <m:r>
                      <a:rPr lang="en-US" altLang="zh-CN" i="1">
                        <a:latin typeface="Cambria Math"/>
                      </a:rPr>
                      <m:t>+1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𝑖</m:t>
                    </m:r>
                    <m:r>
                      <a:rPr lang="en-US" altLang="zh-CN" i="1">
                        <a:latin typeface="Cambria Math"/>
                      </a:rPr>
                      <m:t>+2</m:t>
                    </m:r>
                  </m:oMath>
                </a14:m>
                <a:r>
                  <a:rPr lang="zh-CN" altLang="en-US" dirty="0"/>
                  <a:t>的方向。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如果直接从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1</m:t>
                    </m:r>
                  </m:oMath>
                </a14:m>
                <a:r>
                  <a:rPr lang="zh-CN" altLang="en-US" dirty="0"/>
                  <a:t>开始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𝐷𝑃</m:t>
                    </m:r>
                  </m:oMath>
                </a14:m>
                <a:r>
                  <a:rPr lang="zh-CN" altLang="en-US" dirty="0"/>
                  <a:t>可能会受到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的影响，于是可以找到一个间距大于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  <m:r>
                      <a:rPr lang="en-US" altLang="zh-CN" i="1" dirty="0" smtClean="0">
                        <a:latin typeface="Cambria Math"/>
                      </a:rPr>
                      <m:t>+1</m:t>
                    </m:r>
                  </m:oMath>
                </a14:m>
                <a:r>
                  <a:rPr lang="zh-CN" altLang="en-US" dirty="0"/>
                  <a:t>的两人（如果没有肯定合法）。然后以后面那个人为起点，因为起点之前必然存在椅子没有标记，所以讨论一下是起点往前，还是起点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+1</m:t>
                    </m:r>
                  </m:oMath>
                </a14:m>
                <a:r>
                  <a:rPr lang="zh-CN" altLang="en-US" dirty="0"/>
                  <a:t>往前，分别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𝐷𝑃</m:t>
                    </m:r>
                  </m:oMath>
                </a14:m>
                <a:r>
                  <a:rPr lang="zh-CN" altLang="en-US" dirty="0"/>
                  <a:t>即可。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总的复杂度是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</a:rPr>
                          <m:t>𝑛</m:t>
                        </m:r>
                        <m:func>
                          <m:func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/>
                              </a:rPr>
                              <m:t>log</m:t>
                            </m:r>
                          </m:fName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216" r="-11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13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6278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744D. </a:t>
            </a:r>
            <a:r>
              <a:rPr lang="en-US" altLang="zh-CN" dirty="0" err="1"/>
              <a:t>Hongcow</a:t>
            </a:r>
            <a:r>
              <a:rPr lang="en-US" altLang="zh-CN" dirty="0"/>
              <a:t> Draws a Circle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No.10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14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6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000" dirty="0"/>
              <a:t>744D. </a:t>
            </a:r>
            <a:r>
              <a:rPr lang="en-US" altLang="zh-CN" sz="4000" dirty="0" err="1"/>
              <a:t>Hongcow</a:t>
            </a:r>
            <a:r>
              <a:rPr lang="en-US" altLang="zh-CN" sz="4000" dirty="0"/>
              <a:t> Draws a Circle</a:t>
            </a:r>
            <a:endParaRPr lang="zh-CN" alt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平面上有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个红点，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𝑚</m:t>
                    </m:r>
                  </m:oMath>
                </a14:m>
                <a:r>
                  <a:rPr lang="zh-CN" altLang="en-US" dirty="0"/>
                  <a:t>个蓝点，你需要画一个最大的圆，满足圆内至少有一个红点，且没有蓝点，边界上的点可以视为在圆内，也可以不在。输出最大的圆的半径。无限大则输出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−1</m:t>
                    </m:r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  <m:r>
                      <a:rPr lang="en-US" altLang="zh-CN" i="1" dirty="0" smtClean="0">
                        <a:latin typeface="Cambria Math"/>
                      </a:rPr>
                      <m:t>,</m:t>
                    </m:r>
                    <m:r>
                      <a:rPr lang="en-US" altLang="zh-CN" i="1" dirty="0" smtClean="0">
                        <a:latin typeface="Cambria Math"/>
                      </a:rPr>
                      <m:t>𝑚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3</m:t>
                        </m:r>
                      </m:sup>
                    </m:sSup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 r="-10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15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4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000" dirty="0"/>
              <a:t>744D. </a:t>
            </a:r>
            <a:r>
              <a:rPr lang="en-US" altLang="zh-CN" sz="4000" dirty="0" err="1"/>
              <a:t>Hongcow</a:t>
            </a:r>
            <a:r>
              <a:rPr lang="en-US" altLang="zh-CN" sz="4000" dirty="0"/>
              <a:t> Draws a Circle</a:t>
            </a:r>
            <a:endParaRPr lang="zh-CN" alt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首先考虑无限大的情况，如果红点不在蓝点形成的凸包内，那么显然输出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−1</m:t>
                    </m:r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如果答案有限，那么圆肯定与蓝点相切。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于是枚举蓝点，二分圆的半径，将圆绕蓝点旋转，可得到其他点相交的红色或蓝色圆弧。把圆弧投影到单位圆上，判断单位圆上是否存在一个点只被红弧包含。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这样复杂度就是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func>
                          <m:func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/>
                                  </a:rPr>
                                  <m:t>log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fName>
                          <m:e>
                            <m:r>
                              <a:rPr lang="en-US" altLang="zh-CN" b="0" i="1" smtClean="0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如果随机枚举蓝点，期望只有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i="0" smtClean="0">
                                <a:latin typeface="Cambria Math"/>
                              </a:rPr>
                              <m:t>log</m:t>
                            </m:r>
                          </m:fName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en-US" dirty="0"/>
                  <a:t>个蓝点需要二分，因为随机排列的前缀最值个数规模是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/>
                              </a:rPr>
                              <m:t>log</m:t>
                            </m:r>
                          </m:fName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于是复杂度就是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func>
                          <m:func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/>
                              </a:rPr>
                              <m:t>log</m:t>
                            </m:r>
                          </m:fName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𝑛</m:t>
                            </m:r>
                          </m:e>
                        </m:func>
                        <m:r>
                          <a:rPr lang="en-US" altLang="zh-CN" b="0" i="1" smtClean="0">
                            <a:latin typeface="Cambria Math"/>
                          </a:rPr>
                          <m:t>+</m:t>
                        </m:r>
                        <m:r>
                          <a:rPr lang="en-US" altLang="zh-CN" b="0" i="1" smtClean="0">
                            <a:latin typeface="Cambria Math"/>
                          </a:rPr>
                          <m:t>𝑛</m:t>
                        </m:r>
                        <m:func>
                          <m:func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0">
                                    <a:latin typeface="Cambria Math"/>
                                  </a:rPr>
                                  <m:t>log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/>
                                  </a:rPr>
                                  <m:t>3</m:t>
                                </m:r>
                              </m:sup>
                            </m:sSup>
                          </m:fName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081" r="-5100" b="-2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16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7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618G. Combining Slimes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No.9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17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6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618G. Combining Slimes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有一个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1</m:t>
                    </m:r>
                    <m:r>
                      <a:rPr lang="en-US" altLang="zh-CN" i="1" dirty="0" smtClean="0">
                        <a:latin typeface="Cambria Math"/>
                        <a:ea typeface="Cambria Math"/>
                      </a:rPr>
                      <m:t>×</m:t>
                    </m:r>
                    <m:r>
                      <a:rPr lang="en-US" altLang="zh-CN" b="0" i="1" dirty="0" smtClean="0">
                        <a:latin typeface="Cambria Math"/>
                        <a:ea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的面板，两个值为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dirty="0"/>
                  <a:t>的数字块碰到一起会形成一个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  <m:r>
                      <a:rPr lang="en-US" altLang="zh-CN" i="1" dirty="0" smtClean="0">
                        <a:latin typeface="Cambria Math"/>
                      </a:rPr>
                      <m:t>+1</m:t>
                    </m:r>
                  </m:oMath>
                </a14:m>
                <a:r>
                  <a:rPr lang="zh-CN" altLang="en-US" dirty="0"/>
                  <a:t>的数字块。一开始面板上没有数字块。接下去会一直执行以下的操作，直到面板满了：在面板的最右端会生成一个数字块，有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𝑝</m:t>
                    </m:r>
                  </m:oMath>
                </a14:m>
                <a:r>
                  <a:rPr lang="zh-CN" altLang="en-US" dirty="0"/>
                  <a:t>的概率，这个数字块的值是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1</m:t>
                    </m:r>
                  </m:oMath>
                </a14:m>
                <a:r>
                  <a:rPr lang="zh-CN" altLang="en-US" dirty="0"/>
                  <a:t>，有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1−</m:t>
                    </m:r>
                    <m:r>
                      <a:rPr lang="en-US" altLang="zh-CN" i="1" dirty="0" smtClean="0">
                        <a:latin typeface="Cambria Math"/>
                      </a:rPr>
                      <m:t>𝑝</m:t>
                    </m:r>
                  </m:oMath>
                </a14:m>
                <a:r>
                  <a:rPr lang="zh-CN" altLang="en-US" dirty="0"/>
                  <a:t>的概率这个数字块的值是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2</m:t>
                    </m:r>
                  </m:oMath>
                </a14:m>
                <a:r>
                  <a:rPr lang="zh-CN" altLang="en-US" dirty="0"/>
                  <a:t>。面板会向左倾斜，数字块会碰撞。求所有数字和的期望是多少，输出实数。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i="1" dirty="0" smtClean="0">
                            <a:latin typeface="Cambria Math"/>
                          </a:rPr>
                          <m:t>9</m:t>
                        </m:r>
                      </m:sup>
                    </m:s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0&lt;</m:t>
                    </m:r>
                    <m:r>
                      <a:rPr lang="en-US" altLang="zh-CN" i="1" dirty="0" smtClean="0">
                        <a:latin typeface="Cambria Math"/>
                      </a:rPr>
                      <m:t>𝑝</m:t>
                    </m:r>
                    <m:r>
                      <a:rPr lang="en-US" altLang="zh-CN" i="1" dirty="0" smtClean="0">
                        <a:latin typeface="Cambria Math"/>
                      </a:rPr>
                      <m:t>&lt;1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 r="-30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18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4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618G. Combining Slimes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zh-CN" dirty="0"/>
                  <a:t>首先可以发现一些很显然的性质：</a:t>
                </a:r>
              </a:p>
              <a:p>
                <a:pPr lvl="0"/>
                <a:r>
                  <a:rPr lang="zh-CN" altLang="zh-CN" dirty="0"/>
                  <a:t>最后的局面一定是由若干个单调递减的序列拼成的，且</a:t>
                </a:r>
                <a:r>
                  <a:rPr lang="zh-CN" altLang="en-US" dirty="0"/>
                  <a:t>这些</a:t>
                </a:r>
                <a:r>
                  <a:rPr lang="zh-CN" altLang="zh-CN" dirty="0"/>
                  <a:t>序列</a:t>
                </a:r>
                <a:r>
                  <a:rPr lang="zh-CN" altLang="en-US" dirty="0"/>
                  <a:t>都</a:t>
                </a:r>
                <a:r>
                  <a:rPr lang="zh-CN" altLang="zh-CN" dirty="0"/>
                  <a:t>以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zh-CN" dirty="0"/>
                  <a:t>结尾（最后一个序列可以以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zh-CN" altLang="zh-CN" dirty="0"/>
                  <a:t>结尾）。</a:t>
                </a:r>
              </a:p>
              <a:p>
                <a:pPr lvl="0"/>
                <a:r>
                  <a:rPr lang="zh-CN" altLang="zh-CN" dirty="0"/>
                  <a:t>一个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zh-CN" altLang="zh-CN" i="1" dirty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zh-CN" dirty="0"/>
                  <a:t>的面板最多只能产生权值为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zh-CN" altLang="zh-CN" dirty="0"/>
                  <a:t>的数字块。</a:t>
                </a:r>
              </a:p>
              <a:p>
                <a:pPr lvl="0"/>
                <a:r>
                  <a:rPr lang="zh-CN" altLang="zh-CN" dirty="0"/>
                  <a:t>当数字块的权值很大时，出现该数字块的概率小到可以忽略不计。</a:t>
                </a:r>
                <a:endParaRPr lang="en-US" altLang="zh-CN" dirty="0"/>
              </a:p>
              <a:p>
                <a:pPr lvl="0"/>
                <a:r>
                  <a:rPr lang="zh-CN" altLang="zh-CN" dirty="0"/>
                  <a:t>据估计，当数字块的权值大于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50</m:t>
                    </m:r>
                  </m:oMath>
                </a14:m>
                <a:r>
                  <a:rPr lang="zh-CN" altLang="zh-CN" dirty="0"/>
                  <a:t>时，出现该数字块的概率小于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−300</m:t>
                        </m:r>
                      </m:sup>
                    </m:sSup>
                  </m:oMath>
                </a14:m>
                <a:r>
                  <a:rPr lang="zh-CN" altLang="zh-CN" dirty="0"/>
                  <a:t>。也就是我们只要考虑数字块的权值不超过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50</m:t>
                    </m:r>
                  </m:oMath>
                </a14:m>
                <a:r>
                  <a:rPr lang="zh-CN" altLang="zh-CN" dirty="0"/>
                  <a:t>的情况。于是，问题就被大大化简了。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202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19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7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578E. Walking!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No.13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2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76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618G. Combining Slimes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zh-CN" dirty="0"/>
                  <a:t>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表示在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zh-CN" altLang="zh-CN" i="1" dirty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i="1" dirty="0" err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zh-CN" dirty="0"/>
                  <a:t>的面板上</a:t>
                </a:r>
                <a:r>
                  <a:rPr lang="zh-CN" altLang="en-US" dirty="0"/>
                  <a:t>操作</a:t>
                </a:r>
                <a:r>
                  <a:rPr lang="zh-CN" altLang="zh-CN" dirty="0"/>
                  <a:t>，出现状态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,0,0,0,…</m:t>
                        </m:r>
                      </m:e>
                    </m:d>
                  </m:oMath>
                </a14:m>
                <a:r>
                  <a:rPr lang="zh-CN" altLang="zh-CN" dirty="0"/>
                  <a:t>（即最左边的数字块是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zh-CN" dirty="0"/>
                  <a:t>，且没有其它数字块）的概率。</a:t>
                </a:r>
              </a:p>
              <a:p>
                <a:r>
                  <a:rPr lang="zh-CN" altLang="zh-CN" dirty="0"/>
                  <a:t>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表示在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zh-CN" altLang="zh-CN" i="1" dirty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i="1" dirty="0" err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zh-CN" dirty="0"/>
                  <a:t>的面板上</a:t>
                </a:r>
                <a:r>
                  <a:rPr lang="zh-CN" altLang="en-US" dirty="0"/>
                  <a:t>操作</a:t>
                </a:r>
                <a:r>
                  <a:rPr lang="zh-CN" altLang="zh-CN" dirty="0"/>
                  <a:t>，出现状态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,0,0,0,…</m:t>
                        </m:r>
                      </m:e>
                    </m:d>
                  </m:oMath>
                </a14:m>
                <a:r>
                  <a:rPr lang="zh-CN" altLang="zh-CN" dirty="0"/>
                  <a:t>且第一个</a:t>
                </a:r>
                <a:r>
                  <a:rPr lang="zh-CN" altLang="en-US" dirty="0"/>
                  <a:t>生成</a:t>
                </a:r>
                <a:r>
                  <a:rPr lang="zh-CN" altLang="zh-CN" dirty="0"/>
                  <a:t>的数字块是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zh-CN" altLang="zh-CN" dirty="0"/>
                  <a:t>的概率。</a:t>
                </a:r>
              </a:p>
              <a:p>
                <a:r>
                  <a:rPr lang="zh-CN" altLang="zh-CN" dirty="0"/>
                  <a:t>易得转移方程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zh-CN" altLang="zh-CN" dirty="0"/>
                  <a:t>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zh-CN" altLang="zh-CN" dirty="0"/>
                  <a:t>。而且，由于我们只考虑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zh-CN" dirty="0"/>
                  <a:t>不超过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50</m:t>
                    </m:r>
                  </m:oMath>
                </a14:m>
                <a:r>
                  <a:rPr lang="zh-CN" altLang="zh-CN" dirty="0"/>
                  <a:t>的情况，所以，当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&gt;50</m:t>
                    </m:r>
                  </m:oMath>
                </a14:m>
                <a:r>
                  <a:rPr lang="zh-CN" altLang="zh-CN" dirty="0"/>
                  <a:t>时，可以得到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。所以我们只要计算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zh-CN" altLang="zh-CN" dirty="0"/>
                  <a:t>的前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50</m:t>
                    </m:r>
                  </m:oMath>
                </a14:m>
                <a:r>
                  <a:rPr lang="zh-CN" altLang="zh-CN" dirty="0"/>
                  <a:t>行和前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50</m:t>
                    </m:r>
                  </m:oMath>
                </a14:m>
                <a:r>
                  <a:rPr lang="zh-CN" altLang="zh-CN" dirty="0"/>
                  <a:t>列即可。</a:t>
                </a:r>
                <a:endParaRPr lang="en-US" altLang="zh-CN" dirty="0"/>
              </a:p>
              <a:p>
                <a:r>
                  <a:rPr lang="zh-CN" altLang="zh-CN" dirty="0"/>
                  <a:t>假设第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zh-CN" altLang="zh-CN" dirty="0"/>
                  <a:t>格的权值比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zh-CN" dirty="0"/>
                  <a:t>大，那么我们可以利用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算出第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zh-CN" dirty="0"/>
                  <a:t>格恰好是数字块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zh-CN" dirty="0"/>
                  <a:t>的概率：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zh-CN" altLang="zh-CN" dirty="0"/>
                  <a:t>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757" r="-6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20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8579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618G. Combining Slimes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zh-CN" dirty="0"/>
                  <a:t>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表示第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zh-CN" dirty="0"/>
                  <a:t>格到第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zh-CN" dirty="0"/>
                  <a:t>格的期望权值和，其中第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zh-CN" dirty="0"/>
                  <a:t>格的权值为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zh-CN" dirty="0"/>
                  <a:t>，且这个数字块不会与其它数字块合并。</a:t>
                </a:r>
              </a:p>
              <a:p>
                <a:r>
                  <a:rPr lang="zh-CN" altLang="zh-CN" dirty="0"/>
                  <a:t>那么最后的答案就是：</a:t>
                </a:r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𝑎𝑛𝑠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50</m:t>
                        </m:r>
                      </m:sup>
                      <m:e>
                        <m:sSub>
                          <m:sSub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×</m:t>
                        </m:r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−1,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zh-CN" dirty="0"/>
                  <a:t>。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的转移有两种：</a:t>
                </a:r>
              </a:p>
              <a:p>
                <a:r>
                  <a:rPr lang="zh-CN" altLang="zh-CN" dirty="0"/>
                  <a:t>当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zh-CN" altLang="zh-CN" dirty="0"/>
                  <a:t>时，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=2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50</m:t>
                            </m:r>
                          </m:sup>
                          <m:e>
                            <m:sSub>
                              <m:sSub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+1,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×</m:t>
                            </m:r>
                            <m:sSub>
                              <m:sSub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×</m:t>
                            </m:r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−1,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=2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50</m:t>
                            </m:r>
                          </m:sup>
                          <m:e>
                            <m:sSub>
                              <m:sSub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×</m:t>
                            </m:r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−1,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r>
                  <a:rPr lang="zh-CN" altLang="zh-CN" dirty="0"/>
                  <a:t>；</a:t>
                </a:r>
              </a:p>
              <a:p>
                <a:r>
                  <a:rPr lang="zh-CN" altLang="zh-CN" dirty="0"/>
                  <a:t>当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zh-CN" altLang="zh-CN" dirty="0"/>
                  <a:t>时，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sSub>
                              <m:sSub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+1,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×</m:t>
                            </m:r>
                            <m:sSub>
                              <m:sSub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×</m:t>
                            </m:r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−1,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sSub>
                              <m:sSub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×</m:t>
                            </m:r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−1,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r>
                  <a:rPr lang="zh-CN" altLang="zh-CN" dirty="0"/>
                  <a:t>。</a:t>
                </a:r>
              </a:p>
              <a:p>
                <a:pPr>
                  <a:lnSpc>
                    <a:spcPct val="100000"/>
                  </a:lnSpc>
                </a:pPr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757" r="-7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21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8940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618G. Combining Slimes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zh-CN" dirty="0"/>
                  <a:t>我们可以先算出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−50,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的值，因为当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&gt;50</m:t>
                    </m:r>
                  </m:oMath>
                </a14:m>
                <a:r>
                  <a:rPr lang="zh-CN" altLang="zh-CN" dirty="0"/>
                  <a:t>时，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，所以可以直接用矩乘算出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zh-CN" dirty="0"/>
                  <a:t>的值。</a:t>
                </a:r>
              </a:p>
              <a:p>
                <a:r>
                  <a:rPr lang="zh-CN" altLang="zh-CN" dirty="0"/>
                  <a:t>这样总的时间复杂度瓶颈在于矩乘：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50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×</m:t>
                        </m:r>
                        <m:func>
                          <m:func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endParaRPr lang="zh-CN" altLang="zh-CN" dirty="0"/>
              </a:p>
              <a:p>
                <a:pPr>
                  <a:lnSpc>
                    <a:spcPct val="100000"/>
                  </a:lnSpc>
                </a:pPr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7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22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1228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794G. Replace All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No.8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23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6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794G. Replace All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对于两个仅包含大写字母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𝐴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𝐵</m:t>
                    </m:r>
                  </m:oMath>
                </a14:m>
                <a:r>
                  <a:rPr lang="zh-CN" altLang="en-US" dirty="0"/>
                  <a:t>的字符串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𝑦</m:t>
                    </m:r>
                  </m:oMath>
                </a14:m>
                <a:r>
                  <a:rPr lang="en-US" altLang="zh-CN" dirty="0"/>
                  <a:t>,</a:t>
                </a:r>
                <a:r>
                  <a:rPr lang="zh-CN" altLang="en-US" dirty="0"/>
                  <a:t>一个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01</m:t>
                    </m:r>
                  </m:oMath>
                </a14:m>
                <a:r>
                  <a:rPr lang="zh-CN" altLang="en-US" dirty="0"/>
                  <a:t>串对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𝑠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zh-CN" altLang="en-US" dirty="0"/>
                  <a:t>被称为不错的当且仅当：</a:t>
                </a:r>
                <a:endParaRPr lang="en-US" altLang="zh-CN" dirty="0"/>
              </a:p>
              <a:p>
                <a:pPr lvl="1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1</m:t>
                    </m:r>
                    <m:r>
                      <a:rPr lang="en-US" altLang="zh-CN" b="0" i="1" dirty="0" smtClean="0">
                        <a:latin typeface="Cambria Math"/>
                      </a:rPr>
                      <m:t>≤</m:t>
                    </m:r>
                    <m:d>
                      <m:dPr>
                        <m:begChr m:val="|"/>
                        <m:endChr m:val="|"/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/>
                          </a:rPr>
                          <m:t>𝑠</m:t>
                        </m:r>
                      </m:e>
                    </m:d>
                    <m:r>
                      <a:rPr lang="en-US" altLang="zh-CN" i="1" dirty="0">
                        <a:latin typeface="Cambria Math"/>
                      </a:rPr>
                      <m:t>,</m:t>
                    </m:r>
                    <m:d>
                      <m:dPr>
                        <m:begChr m:val="|"/>
                        <m:endChr m:val="|"/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altLang="zh-CN" b="0" i="1" dirty="0" smtClean="0">
                        <a:latin typeface="Cambria Math"/>
                      </a:rPr>
                      <m:t>≤</m:t>
                    </m:r>
                    <m:r>
                      <a:rPr lang="en-US" altLang="zh-CN" i="1" dirty="0">
                        <a:latin typeface="Cambria Math"/>
                      </a:rPr>
                      <m:t>𝑛</m:t>
                    </m:r>
                  </m:oMath>
                </a14:m>
                <a:endParaRPr lang="en-US" altLang="zh-CN" dirty="0"/>
              </a:p>
              <a:p>
                <a:pPr lvl="1">
                  <a:lnSpc>
                    <a:spcPct val="100000"/>
                  </a:lnSpc>
                </a:pPr>
                <a:r>
                  <a:rPr lang="zh-CN" altLang="en-US" dirty="0"/>
                  <a:t>且如果把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en-US" dirty="0"/>
                  <a:t>中所有的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𝐴</m:t>
                    </m:r>
                  </m:oMath>
                </a14:m>
                <a:r>
                  <a:rPr lang="zh-CN" altLang="en-US" dirty="0"/>
                  <a:t>替换成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𝑠</m:t>
                    </m:r>
                  </m:oMath>
                </a14:m>
                <a:r>
                  <a:rPr lang="zh-CN" altLang="en-US" dirty="0"/>
                  <a:t>，把所有的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𝐵</m:t>
                    </m:r>
                  </m:oMath>
                </a14:m>
                <a:r>
                  <a:rPr lang="zh-CN" altLang="en-US" dirty="0"/>
                  <a:t>替换成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𝑡</m:t>
                    </m:r>
                  </m:oMath>
                </a14:m>
                <a:r>
                  <a:rPr lang="zh-CN" altLang="en-US" dirty="0"/>
                  <a:t>，那么由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en-US" dirty="0"/>
                  <a:t>产生的这两个新字符串完全相同。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一个字符串对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en-US" dirty="0"/>
                  <a:t>的柔韧度被定义为对它来说不错的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01</m:t>
                    </m:r>
                  </m:oMath>
                </a14:m>
                <a:r>
                  <a:rPr lang="zh-CN" altLang="en-US" dirty="0"/>
                  <a:t>串对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𝑠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zh-CN" altLang="en-US" dirty="0"/>
                  <a:t>的对数。给你两个仅由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𝐴</m:t>
                    </m:r>
                  </m:oMath>
                </a14:m>
                <a:r>
                  <a:rPr lang="en-US" altLang="zh-CN" dirty="0"/>
                  <a:t>,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𝐵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?</m:t>
                    </m:r>
                  </m:oMath>
                </a14:m>
                <a:r>
                  <a:rPr lang="zh-CN" altLang="en-US" dirty="0"/>
                  <a:t>构成的字符串对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𝑐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𝑑</m:t>
                    </m:r>
                  </m:oMath>
                </a14:m>
                <a:r>
                  <a:rPr lang="zh-CN" altLang="en-US" dirty="0"/>
                  <a:t>，其中所有的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?</m:t>
                    </m:r>
                  </m:oMath>
                </a14:m>
                <a:r>
                  <a:rPr lang="zh-CN" altLang="en-US" dirty="0"/>
                  <a:t>都必须替换成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𝐴</m:t>
                    </m:r>
                  </m:oMath>
                </a14:m>
                <a:r>
                  <a:rPr lang="zh-CN" altLang="en-US" dirty="0"/>
                  <a:t>或者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𝐵</m:t>
                    </m:r>
                  </m:oMath>
                </a14:m>
                <a:r>
                  <a:rPr lang="zh-CN" altLang="en-US" dirty="0"/>
                  <a:t>。请你求出所有可能的字符串对的柔韧度之和，答案对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i="1" dirty="0" smtClean="0">
                            <a:latin typeface="Cambria Math"/>
                          </a:rPr>
                          <m:t>9</m:t>
                        </m:r>
                      </m:sup>
                    </m:sSup>
                    <m:r>
                      <a:rPr lang="en-US" altLang="zh-CN" i="1" dirty="0" smtClean="0">
                        <a:latin typeface="Cambria Math"/>
                      </a:rPr>
                      <m:t>+7</m:t>
                    </m:r>
                  </m:oMath>
                </a14:m>
                <a:r>
                  <a:rPr lang="zh-CN" altLang="en-US" dirty="0"/>
                  <a:t>取模。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𝑐</m:t>
                        </m:r>
                      </m:e>
                    </m:d>
                    <m:r>
                      <a:rPr lang="en-US" altLang="zh-CN" i="1" dirty="0" smtClean="0">
                        <a:latin typeface="Cambria Math"/>
                      </a:rPr>
                      <m:t>,</m:t>
                    </m:r>
                    <m:d>
                      <m:dPr>
                        <m:begChr m:val="|"/>
                        <m:endChr m:val="|"/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𝑑</m:t>
                        </m:r>
                      </m:e>
                    </m:d>
                    <m:r>
                      <a:rPr lang="en-US" altLang="zh-CN" i="1" dirty="0" err="1">
                        <a:latin typeface="Cambria Math"/>
                      </a:rPr>
                      <m:t>,</m:t>
                    </m:r>
                    <m:r>
                      <a:rPr lang="en-US" altLang="zh-CN" i="1" dirty="0" err="1">
                        <a:latin typeface="Cambria Math"/>
                      </a:rPr>
                      <m:t>𝑛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r>
                      <a:rPr lang="en-US" altLang="zh-CN" i="1" dirty="0">
                        <a:latin typeface="Cambria Math"/>
                      </a:rPr>
                      <m:t>3</m:t>
                    </m:r>
                    <m:r>
                      <a:rPr lang="en-US" altLang="zh-CN" i="1" dirty="0" smtClean="0">
                        <a:latin typeface="Cambria Math"/>
                        <a:ea typeface="Cambria Math"/>
                      </a:rPr>
                      <m:t>×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latin typeface="Cambria Math"/>
                            <a:ea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  <a:ea typeface="Cambria Math"/>
                          </a:rPr>
                          <m:t>5</m:t>
                        </m:r>
                      </m:sup>
                    </m:sSup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 r="-6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24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4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794G. Replace All</a:t>
            </a:r>
            <a:endParaRPr lang="zh-CN" altLang="en-US" sz="4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>
              <a:xfrm>
                <a:off x="628650" y="1665027"/>
                <a:ext cx="7886700" cy="4511936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先考虑没有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zh-CN" altLang="en-US" dirty="0"/>
                  <a:t>怎么做。</a:t>
                </a:r>
                <a:endParaRPr lang="zh-CN" altLang="zh-CN" dirty="0"/>
              </a:p>
              <a:p>
                <a:r>
                  <a:rPr lang="zh-CN" altLang="en-US" dirty="0"/>
                  <a:t>首先</a:t>
                </a:r>
                <a:r>
                  <a:rPr lang="zh-CN" altLang="zh-CN" dirty="0"/>
                  <a:t>算出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𝑠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𝑡</m:t>
                    </m:r>
                  </m:oMath>
                </a14:m>
                <a:r>
                  <a:rPr lang="zh-CN" altLang="zh-CN" dirty="0"/>
                  <a:t>的长度之比，例如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𝑐</m:t>
                    </m:r>
                    <m:r>
                      <a:rPr lang="en-US" altLang="zh-CN" b="0" i="1">
                        <a:latin typeface="Cambria Math"/>
                      </a:rPr>
                      <m:t>=</m:t>
                    </m:r>
                    <m:r>
                      <a:rPr lang="en-US" altLang="zh-CN" b="0" i="1">
                        <a:latin typeface="Cambria Math"/>
                      </a:rPr>
                      <m:t>𝐴𝐵𝐴𝐵𝐴𝐴𝐴</m:t>
                    </m:r>
                  </m:oMath>
                </a14:m>
                <a:r>
                  <a:rPr lang="zh-CN" altLang="zh-CN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𝐵𝐴𝐴𝐵𝐵𝐵</m:t>
                    </m:r>
                  </m:oMath>
                </a14:m>
                <a:r>
                  <a:rPr lang="zh-CN" altLang="en-US" dirty="0"/>
                  <a:t>，</a:t>
                </a:r>
                <a:r>
                  <a:rPr lang="zh-CN" altLang="zh-CN" dirty="0"/>
                  <a:t>那么就必须有</a:t>
                </a:r>
                <a14:m>
                  <m:oMath xmlns:m="http://schemas.openxmlformats.org/officeDocument/2006/math">
                    <m:r>
                      <a:rPr lang="en-US" altLang="zh-CN" b="0">
                        <a:latin typeface="Cambria Math"/>
                      </a:rPr>
                      <m:t>3</m:t>
                    </m:r>
                    <m:d>
                      <m:dPr>
                        <m:begChr m:val="|"/>
                        <m:endChr m:val="|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>
                            <a:latin typeface="Cambria Math"/>
                          </a:rPr>
                          <m:t>𝑠</m:t>
                        </m:r>
                      </m:e>
                    </m:d>
                    <m:r>
                      <a:rPr lang="en-US" altLang="zh-CN" b="0">
                        <a:latin typeface="Cambria Math"/>
                      </a:rPr>
                      <m:t>=2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zh-CN" altLang="zh-CN" dirty="0"/>
                  <a:t>。</a:t>
                </a:r>
              </a:p>
              <a:p>
                <a:r>
                  <a:rPr lang="zh-CN" altLang="zh-CN" dirty="0"/>
                  <a:t>先考虑那些长度比值</a:t>
                </a:r>
                <a:r>
                  <a:rPr lang="zh-CN" altLang="en-US" dirty="0"/>
                  <a:t>已知</a:t>
                </a:r>
                <a:r>
                  <a:rPr lang="zh-CN" altLang="zh-CN" dirty="0"/>
                  <a:t>的情况。假设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>
                            <a:latin typeface="Cambria Math"/>
                          </a:rPr>
                          <m:t>𝑠</m:t>
                        </m:r>
                      </m:e>
                    </m:d>
                    <m:r>
                      <a:rPr lang="en-US" altLang="zh-CN" b="0">
                        <a:latin typeface="Cambria Math"/>
                      </a:rPr>
                      <m:t>:</m:t>
                    </m:r>
                    <m:d>
                      <m:dPr>
                        <m:begChr m:val="|"/>
                        <m:endChr m:val="|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altLang="zh-CN" b="0">
                        <a:latin typeface="Cambria Math"/>
                      </a:rPr>
                      <m:t>=</m:t>
                    </m:r>
                    <m:r>
                      <a:rPr lang="en-US" altLang="zh-CN" b="0" i="1">
                        <a:latin typeface="Cambria Math"/>
                      </a:rPr>
                      <m:t>𝑥</m:t>
                    </m:r>
                    <m:r>
                      <a:rPr lang="en-US" altLang="zh-CN" b="0">
                        <a:latin typeface="Cambria Math"/>
                      </a:rPr>
                      <m:t>:</m:t>
                    </m:r>
                    <m:r>
                      <a:rPr lang="en-US" altLang="zh-CN" b="0" i="1"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en-US" dirty="0"/>
                  <a:t>（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𝑥</m:t>
                    </m:r>
                    <m:r>
                      <a:rPr lang="en-US" altLang="zh-CN" b="0" i="1">
                        <a:latin typeface="Cambria Math"/>
                      </a:rPr>
                      <m:t>,</m:t>
                    </m:r>
                    <m:r>
                      <a:rPr lang="en-US" altLang="zh-CN" b="0" i="1"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zh-CN" dirty="0"/>
                  <a:t>互质</a:t>
                </a:r>
                <a:r>
                  <a:rPr lang="zh-CN" altLang="en-US" dirty="0"/>
                  <a:t>）</a:t>
                </a:r>
                <a:r>
                  <a:rPr lang="zh-CN" altLang="zh-CN" dirty="0"/>
                  <a:t>，那么我们可以发现，当且仅当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𝑠</m:t>
                    </m:r>
                    <m:r>
                      <a:rPr lang="en-US" altLang="zh-CN" b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>
                            <a:latin typeface="Cambria Math"/>
                          </a:rPr>
                          <m:t>𝑤</m:t>
                        </m:r>
                      </m:e>
                      <m:sup>
                        <m:r>
                          <a:rPr lang="en-US" altLang="zh-CN" b="0" i="1">
                            <a:latin typeface="Cambria Math"/>
                          </a:rPr>
                          <m:t>𝑥</m:t>
                        </m:r>
                      </m:sup>
                    </m:sSup>
                    <m:r>
                      <a:rPr lang="en-US" altLang="zh-CN" b="0">
                        <a:latin typeface="Cambria Math"/>
                      </a:rPr>
                      <m:t>,</m:t>
                    </m:r>
                    <m:r>
                      <a:rPr lang="en-US" altLang="zh-CN" b="0" i="1">
                        <a:latin typeface="Cambria Math"/>
                      </a:rPr>
                      <m:t>𝑡</m:t>
                    </m:r>
                    <m:r>
                      <a:rPr lang="en-US" altLang="zh-CN" b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>
                            <a:latin typeface="Cambria Math"/>
                          </a:rPr>
                          <m:t>𝑤</m:t>
                        </m:r>
                      </m:e>
                      <m:sup>
                        <m:r>
                          <a:rPr lang="en-US" altLang="zh-CN" b="0" i="1">
                            <a:latin typeface="Cambria Math"/>
                          </a:rPr>
                          <m:t>𝑦</m:t>
                        </m:r>
                      </m:sup>
                    </m:sSup>
                  </m:oMath>
                </a14:m>
                <a:r>
                  <a:rPr lang="zh-CN" altLang="zh-CN" dirty="0"/>
                  <a:t>时，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>
                            <a:latin typeface="Cambria Math"/>
                          </a:rPr>
                          <m:t>𝑠</m:t>
                        </m:r>
                        <m:r>
                          <a:rPr lang="en-US" altLang="zh-CN" b="0" i="1">
                            <a:latin typeface="Cambria Math"/>
                          </a:rPr>
                          <m:t>,</m:t>
                        </m:r>
                        <m:r>
                          <a:rPr lang="en-US" altLang="zh-CN" b="0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zh-CN" altLang="zh-CN" dirty="0"/>
                  <a:t>合法。其中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𝑤</m:t>
                    </m:r>
                  </m:oMath>
                </a14:m>
                <a:r>
                  <a:rPr lang="zh-CN" altLang="zh-CN" dirty="0"/>
                  <a:t>可以是一个任意长度的</a:t>
                </a:r>
                <a14:m>
                  <m:oMath xmlns:m="http://schemas.openxmlformats.org/officeDocument/2006/math">
                    <m:r>
                      <a:rPr lang="en-US" altLang="zh-CN" b="0">
                        <a:latin typeface="Cambria Math"/>
                      </a:rPr>
                      <m:t>01</m:t>
                    </m:r>
                  </m:oMath>
                </a14:m>
                <a:r>
                  <a:rPr lang="zh-CN" altLang="zh-CN" dirty="0"/>
                  <a:t>串。</a:t>
                </a:r>
              </a:p>
              <a:p>
                <a:r>
                  <a:rPr lang="zh-CN" altLang="zh-CN" dirty="0"/>
                  <a:t>为什么？我们可以先将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𝑠</m:t>
                    </m:r>
                  </m:oMath>
                </a14:m>
                <a:r>
                  <a:rPr lang="zh-CN" altLang="zh-CN" dirty="0"/>
                  <a:t>表示成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zh-CN" dirty="0"/>
                  <a:t>个长度相同的块，将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𝑡</m:t>
                    </m:r>
                  </m:oMath>
                </a14:m>
                <a:r>
                  <a:rPr lang="zh-CN" altLang="zh-CN" dirty="0"/>
                  <a:t>表示成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zh-CN" dirty="0"/>
                  <a:t>个长度相同的块，然后将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𝑐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𝑑</m:t>
                    </m:r>
                  </m:oMath>
                </a14:m>
                <a:r>
                  <a:rPr lang="zh-CN" altLang="zh-CN" dirty="0"/>
                  <a:t>产生的两个串对应的块连边，表示它们要完全相同。可以发现，除非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𝑐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𝑑</m:t>
                    </m:r>
                  </m:oMath>
                </a14:m>
                <a:r>
                  <a:rPr lang="zh-CN" altLang="zh-CN" dirty="0"/>
                  <a:t>完全相同，否则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𝑠</m:t>
                    </m:r>
                  </m:oMath>
                </a14:m>
                <a:r>
                  <a:rPr lang="zh-CN" altLang="zh-CN" dirty="0"/>
                  <a:t>的每一个块都会和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𝑡</m:t>
                    </m:r>
                  </m:oMath>
                </a14:m>
                <a:r>
                  <a:rPr lang="zh-CN" altLang="zh-CN" dirty="0"/>
                  <a:t>中的每一个块连边。不理解的可以自己画一画。</a:t>
                </a:r>
              </a:p>
            </p:txBody>
          </p:sp>
        </mc:Choice>
        <mc:Fallback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3"/>
                </p:custDataLst>
              </p:nvPr>
            </p:nvSpPr>
            <p:spPr>
              <a:xfrm>
                <a:off x="628650" y="1665027"/>
                <a:ext cx="7886700" cy="4511936"/>
              </a:xfrm>
              <a:blipFill>
                <a:blip r:embed="rId6"/>
                <a:stretch>
                  <a:fillRect l="-1005" t="-2027" r="-51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25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7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794G. Replace All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zh-CN" dirty="0"/>
                  <a:t>然后我们就可以枚举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𝑤</m:t>
                    </m:r>
                  </m:oMath>
                </a14:m>
                <a:r>
                  <a:rPr lang="zh-CN" altLang="zh-CN" dirty="0"/>
                  <a:t>的长度计算一下，贡献是一个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2</m:t>
                    </m:r>
                  </m:oMath>
                </a14:m>
                <a:r>
                  <a:rPr lang="zh-CN" altLang="zh-CN" dirty="0"/>
                  <a:t>的幂的前缀和的形式，统计到答案里。这样做一次的时间复杂度是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e>
                        </m:func>
                      </m:e>
                    </m:d>
                  </m:oMath>
                </a14:m>
                <a:r>
                  <a:rPr lang="zh-CN" altLang="zh-CN" dirty="0"/>
                  <a:t>（求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>
                        <a:latin typeface="Cambria Math"/>
                      </a:rPr>
                      <m:t>gcd</m:t>
                    </m:r>
                  </m:oMath>
                </a14:m>
                <a:r>
                  <a:rPr lang="zh-CN" altLang="zh-CN" dirty="0"/>
                  <a:t>）的。</a:t>
                </a:r>
              </a:p>
              <a:p>
                <a:r>
                  <a:rPr lang="zh-CN" altLang="zh-CN" dirty="0"/>
                  <a:t>再来考虑</a:t>
                </a:r>
                <a:r>
                  <a:rPr lang="zh-CN" altLang="en-US" dirty="0"/>
                  <a:t>长度之比未知，即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𝑐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𝑑</m:t>
                    </m:r>
                  </m:oMath>
                </a14:m>
                <a:r>
                  <a:rPr lang="zh-CN" altLang="zh-CN" dirty="0"/>
                  <a:t>中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/>
                      </a:rPr>
                      <m:t>𝐴𝐵</m:t>
                    </m:r>
                  </m:oMath>
                </a14:m>
                <a:r>
                  <a:rPr lang="zh-CN" altLang="zh-CN" dirty="0"/>
                  <a:t>个数恰好都相等的情况。</a:t>
                </a:r>
              </a:p>
              <a:p>
                <a:r>
                  <a:rPr lang="zh-CN" altLang="zh-CN" dirty="0"/>
                  <a:t>这种情况下，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𝑠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𝑡</m:t>
                    </m:r>
                  </m:oMath>
                </a14:m>
                <a:r>
                  <a:rPr lang="zh-CN" altLang="zh-CN" dirty="0"/>
                  <a:t>的长度可以随意取，如果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𝑐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𝑑</m:t>
                    </m:r>
                  </m:oMath>
                </a14:m>
                <a:r>
                  <a:rPr lang="zh-CN" altLang="zh-CN" dirty="0"/>
                  <a:t>不完全相同，那么每一块的长度就是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>
                        <a:latin typeface="Cambria Math"/>
                      </a:rPr>
                      <m:t>gcd</m:t>
                    </m:r>
                    <m:d>
                      <m:d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>
                                <a:latin typeface="Cambria Math"/>
                              </a:rPr>
                              <m:t>𝑠</m:t>
                            </m:r>
                          </m:e>
                        </m:d>
                        <m:r>
                          <a:rPr lang="en-US" altLang="zh-CN" b="0">
                            <a:latin typeface="Cambria Math"/>
                          </a:rPr>
                          <m:t>,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>
                                <a:latin typeface="Cambria Math"/>
                              </a:rPr>
                              <m:t>𝑡</m:t>
                            </m:r>
                          </m:e>
                        </m:d>
                      </m:e>
                    </m:d>
                  </m:oMath>
                </a14:m>
                <a:r>
                  <a:rPr lang="zh-CN" altLang="en-US" dirty="0"/>
                  <a:t>，</a:t>
                </a:r>
                <a:r>
                  <a:rPr lang="zh-CN" altLang="zh-CN" dirty="0"/>
                  <a:t>算贡献可以枚举这个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>
                        <a:latin typeface="Cambria Math"/>
                      </a:rPr>
                      <m:t>gcd</m:t>
                    </m:r>
                  </m:oMath>
                </a14:m>
                <a:r>
                  <a:rPr lang="zh-CN" altLang="zh-CN" dirty="0"/>
                  <a:t>，然后计算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1</m:t>
                    </m:r>
                    <m:r>
                      <a:rPr lang="en-US" altLang="zh-CN" b="0">
                        <a:latin typeface="Cambria Math"/>
                      </a:rPr>
                      <m:t>~</m:t>
                    </m:r>
                    <m:d>
                      <m:dPr>
                        <m:begChr m:val="⌊"/>
                        <m:endChr m:val="⌋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b="0" i="1">
                                <a:latin typeface="Cambria Math"/>
                              </a:rPr>
                              <m:t>𝑛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altLang="zh-CN" b="0" i="0">
                                <a:latin typeface="Cambria Math"/>
                              </a:rPr>
                              <m:t>gcd</m:t>
                            </m:r>
                          </m:den>
                        </m:f>
                      </m:e>
                    </m:d>
                  </m:oMath>
                </a14:m>
                <a:r>
                  <a:rPr lang="zh-CN" altLang="zh-CN" dirty="0"/>
                  <a:t>中互质的对数，统计到答案里。</a:t>
                </a:r>
              </a:p>
              <a:p>
                <a:r>
                  <a:rPr lang="zh-CN" altLang="zh-CN" dirty="0"/>
                  <a:t>如果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𝑐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𝑑</m:t>
                    </m:r>
                  </m:oMath>
                </a14:m>
                <a:r>
                  <a:rPr lang="zh-CN" altLang="zh-CN" dirty="0"/>
                  <a:t>完全相同的话，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𝑠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b="0" i="1">
                        <a:latin typeface="Cambria Math"/>
                      </a:rPr>
                      <m:t>𝑡</m:t>
                    </m:r>
                  </m:oMath>
                </a14:m>
                <a:r>
                  <a:rPr lang="zh-CN" altLang="zh-CN" dirty="0"/>
                  <a:t>可以任意取，一定合法。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892" r="-8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26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88178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794G. Replace All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en-US" dirty="0"/>
                  <a:t>现在考虑有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zh-CN" altLang="en-US" dirty="0"/>
                  <a:t>的情况</a:t>
                </a:r>
                <a:r>
                  <a:rPr lang="zh-CN" altLang="zh-CN" dirty="0"/>
                  <a:t>，</a:t>
                </a:r>
                <a:r>
                  <a:rPr lang="zh-CN" altLang="en-US" dirty="0"/>
                  <a:t>发现</a:t>
                </a:r>
                <a:r>
                  <a:rPr lang="zh-CN" altLang="zh-CN" dirty="0"/>
                  <a:t>每个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/>
                      </a:rPr>
                      <m:t>?</m:t>
                    </m:r>
                  </m:oMath>
                </a14:m>
                <a:r>
                  <a:rPr lang="zh-CN" altLang="zh-CN" dirty="0"/>
                  <a:t>具体是什么并不重要，我们只需要知道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𝑐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𝑑</m:t>
                    </m:r>
                  </m:oMath>
                </a14:m>
                <a:r>
                  <a:rPr lang="zh-CN" altLang="zh-CN" dirty="0"/>
                  <a:t>中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𝐴𝐵</m:t>
                    </m:r>
                  </m:oMath>
                </a14:m>
                <a:r>
                  <a:rPr lang="zh-CN" altLang="zh-CN" dirty="0"/>
                  <a:t>各有多少个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r>
                  <a:rPr lang="zh-CN" altLang="zh-CN" dirty="0"/>
                  <a:t>于是枚举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𝑐</m:t>
                    </m:r>
                    <m:r>
                      <a:rPr lang="en-US" altLang="zh-CN" i="1">
                        <a:latin typeface="Cambria Math"/>
                      </a:rPr>
                      <m:t>,</m:t>
                    </m:r>
                    <m:r>
                      <a:rPr lang="en-US" altLang="zh-CN" i="1">
                        <a:latin typeface="Cambria Math"/>
                      </a:rPr>
                      <m:t>𝑑</m:t>
                    </m:r>
                  </m:oMath>
                </a14:m>
                <a:r>
                  <a:rPr lang="zh-CN" altLang="zh-CN" dirty="0"/>
                  <a:t>中各有多少个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/>
                      </a:rPr>
                      <m:t>?</m:t>
                    </m:r>
                  </m:oMath>
                </a14:m>
                <a:r>
                  <a:rPr lang="zh-CN" altLang="zh-CN" dirty="0"/>
                  <a:t>变成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zh-CN" dirty="0"/>
                  <a:t>即可，乘上一个组合数算一下，时间复杂度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/>
                                  </a:rPr>
                                  <m:t>𝑐</m:t>
                                </m:r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func>
                          <m:func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e>
                        </m:func>
                      </m:e>
                    </m:d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r>
                  <a:rPr lang="zh-CN" altLang="en-US" dirty="0"/>
                  <a:t>还要继续优化</a:t>
                </a:r>
                <a:r>
                  <a:rPr lang="zh-CN" altLang="zh-CN" dirty="0"/>
                  <a:t>。</a:t>
                </a:r>
              </a:p>
              <a:p>
                <a:r>
                  <a:rPr lang="zh-CN" altLang="en-US" dirty="0"/>
                  <a:t>继续</a:t>
                </a:r>
                <a:r>
                  <a:rPr lang="zh-CN" altLang="zh-CN" dirty="0"/>
                  <a:t>发现，不需要知道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𝑐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𝑑</m:t>
                    </m:r>
                  </m:oMath>
                </a14:m>
                <a:r>
                  <a:rPr lang="zh-CN" altLang="zh-CN" dirty="0"/>
                  <a:t>中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𝐴𝐵</m:t>
                    </m:r>
                  </m:oMath>
                </a14:m>
                <a:r>
                  <a:rPr lang="zh-CN" altLang="zh-CN" dirty="0"/>
                  <a:t>各有多少个，只需要知道它们的差就可以了。于是我们枚举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𝑐</m:t>
                    </m:r>
                  </m:oMath>
                </a14:m>
                <a:r>
                  <a:rPr lang="zh-CN" altLang="zh-CN" dirty="0"/>
                  <a:t>中的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?</m:t>
                    </m:r>
                  </m:oMath>
                </a14:m>
                <a:r>
                  <a:rPr lang="zh-CN" altLang="zh-CN" dirty="0"/>
                  <a:t>变成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𝐴</m:t>
                    </m:r>
                  </m:oMath>
                </a14:m>
                <a:r>
                  <a:rPr lang="zh-CN" altLang="zh-CN" dirty="0"/>
                  <a:t>的个数减去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𝑑</m:t>
                    </m:r>
                  </m:oMath>
                </a14:m>
                <a:r>
                  <a:rPr lang="zh-CN" altLang="zh-CN" dirty="0"/>
                  <a:t>中的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?</m:t>
                    </m:r>
                  </m:oMath>
                </a14:m>
                <a:r>
                  <a:rPr lang="zh-CN" altLang="zh-CN" dirty="0"/>
                  <a:t>变成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𝐴</m:t>
                    </m:r>
                  </m:oMath>
                </a14:m>
                <a:r>
                  <a:rPr lang="zh-CN" altLang="zh-CN" dirty="0"/>
                  <a:t>的个数，组合数算一下，时间复杂度为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func>
                          <m:func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e>
                        </m:func>
                      </m:e>
                    </m:d>
                  </m:oMath>
                </a14:m>
                <a:r>
                  <a:rPr lang="zh-CN" altLang="zh-CN" dirty="0"/>
                  <a:t>，可以解决本题。</a:t>
                </a:r>
              </a:p>
              <a:p>
                <a:pPr>
                  <a:lnSpc>
                    <a:spcPct val="100000"/>
                  </a:lnSpc>
                </a:pPr>
                <a:endParaRPr lang="en-US" altLang="zh-CN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892" r="-8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27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061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744E. </a:t>
            </a:r>
            <a:r>
              <a:rPr lang="en-US" altLang="zh-CN" dirty="0" err="1"/>
              <a:t>Hongcow</a:t>
            </a:r>
            <a:r>
              <a:rPr lang="en-US" altLang="zh-CN" dirty="0"/>
              <a:t> Masters the Cyclic Shift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No.7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28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6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2800" dirty="0"/>
              <a:t>744E. </a:t>
            </a:r>
            <a:r>
              <a:rPr lang="en-US" altLang="zh-CN" sz="2800" dirty="0" err="1"/>
              <a:t>Hongcow</a:t>
            </a:r>
            <a:r>
              <a:rPr lang="en-US" altLang="zh-CN" sz="2800" dirty="0"/>
              <a:t> Masters the Cyclic Shift</a:t>
            </a:r>
            <a:endParaRPr lang="zh-CN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一个字符串集合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zh-CN" altLang="en-US" dirty="0"/>
                  <a:t>是合法的，当且仅当其满足以下条件。</a:t>
                </a:r>
                <a:endParaRPr lang="en-US" altLang="zh-CN" dirty="0"/>
              </a:p>
              <a:p>
                <a:pPr lvl="1">
                  <a:lnSpc>
                    <a:spcPct val="100000"/>
                  </a:lnSpc>
                </a:pPr>
                <a:r>
                  <a:rPr lang="zh-CN" altLang="en-US" dirty="0"/>
                  <a:t>首先定义字符集合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altLang="zh-CN" i="1" dirty="0">
                            <a:latin typeface="Cambria Math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zh-CN" altLang="en-US" dirty="0"/>
                  <a:t>为：一开始令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altLang="zh-CN" i="1" dirty="0" smtClean="0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b="0" i="1" dirty="0" smtClean="0">
                        <a:latin typeface="Cambria Math"/>
                      </a:rPr>
                      <m:t>=</m:t>
                    </m:r>
                    <m:r>
                      <a:rPr lang="en-US" altLang="zh-CN" b="0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zh-CN" altLang="en-US" dirty="0"/>
                  <a:t>，之后如果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𝑎</m:t>
                    </m:r>
                    <m:r>
                      <a:rPr lang="en-US" altLang="zh-CN" i="1" dirty="0" smtClean="0">
                        <a:latin typeface="Cambria Math"/>
                        <a:ea typeface="Cambria Math"/>
                      </a:rPr>
                      <m:t>∈</m:t>
                    </m:r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altLang="zh-CN" i="1" dirty="0" smtClean="0">
                            <a:latin typeface="Cambria Math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zh-CN" altLang="en-US" dirty="0"/>
                  <a:t>且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𝑏</m:t>
                    </m:r>
                    <m:r>
                      <a:rPr lang="en-US" altLang="zh-CN" i="1" dirty="0" smtClean="0">
                        <a:latin typeface="Cambria Math"/>
                      </a:rPr>
                      <m:t>∈</m:t>
                    </m:r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altLang="zh-CN" i="1" dirty="0" smtClean="0">
                            <a:latin typeface="Cambria Math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zh-CN" altLang="en-US" dirty="0"/>
                  <a:t>，那么把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𝑎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𝑏</m:t>
                    </m:r>
                  </m:oMath>
                </a14:m>
                <a:r>
                  <a:rPr lang="zh-CN" altLang="en-US" dirty="0"/>
                  <a:t>的拼接加入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altLang="zh-CN" i="1" dirty="0">
                            <a:latin typeface="Cambria Math"/>
                          </a:rPr>
                          <m:t>𝑋</m:t>
                        </m:r>
                      </m:sub>
                    </m:sSub>
                    <m:r>
                      <a:rPr lang="en-US" altLang="zh-CN" i="1" dirty="0">
                        <a:latin typeface="Cambria Math"/>
                      </a:rPr>
                      <m:t> </m:t>
                    </m:r>
                  </m:oMath>
                </a14:m>
                <a:r>
                  <a:rPr lang="zh-CN" altLang="en-US" dirty="0"/>
                  <a:t>。易知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altLang="zh-CN" i="1" dirty="0">
                            <a:latin typeface="Cambria Math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zh-CN" altLang="en-US" dirty="0"/>
                  <a:t>为无穷集合。</a:t>
                </a:r>
                <a:endParaRPr lang="en-US" altLang="zh-CN" dirty="0"/>
              </a:p>
              <a:p>
                <a:pPr lvl="1">
                  <a:lnSpc>
                    <a:spcPct val="100000"/>
                  </a:lnSpc>
                </a:pPr>
                <a:r>
                  <a:rPr lang="zh-CN" altLang="en-US" dirty="0"/>
                  <a:t>认为一个字符串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𝑠</m:t>
                    </m:r>
                  </m:oMath>
                </a14:m>
                <a:r>
                  <a:rPr lang="zh-CN" altLang="en-US" dirty="0"/>
                  <a:t>是合法的当且仅当其满足以下条件：存在一种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𝑠</m:t>
                    </m:r>
                  </m:oMath>
                </a14:m>
                <a:r>
                  <a:rPr lang="zh-CN" altLang="en-US" dirty="0"/>
                  <a:t>的划分满足：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𝑠</m:t>
                    </m:r>
                  </m:oMath>
                </a14:m>
                <a:r>
                  <a:rPr lang="zh-CN" altLang="en-US" dirty="0"/>
                  <a:t>可以分成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altLang="zh-CN" i="1" dirty="0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zh-CN" i="1" dirty="0" smtClean="0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altLang="zh-CN" i="1" dirty="0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altLang="zh-CN" i="1" dirty="0" smtClean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altLang="zh-CN" i="1" dirty="0" err="1">
                            <a:latin typeface="Cambria Math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dirty="0"/>
                  <a:t>，其中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altLang="zh-CN" i="1" dirty="0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i="1" dirty="0" smtClean="0">
                        <a:latin typeface="Cambria Math"/>
                      </a:rPr>
                      <m:t>∈</m:t>
                    </m:r>
                    <m:r>
                      <a:rPr lang="en-US" altLang="zh-CN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zh-CN" altLang="en-US" dirty="0"/>
                  <a:t>，且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𝑠</m:t>
                    </m:r>
                  </m:oMath>
                </a14:m>
                <a:r>
                  <a:rPr lang="zh-CN" altLang="en-US" dirty="0"/>
                  <a:t>的循环位移的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𝑠</m:t>
                        </m:r>
                      </m:e>
                    </m:d>
                  </m:oMath>
                </a14:m>
                <a:r>
                  <a:rPr lang="zh-CN" altLang="en-US" dirty="0"/>
                  <a:t>个串中恰好有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𝑘</m:t>
                    </m:r>
                  </m:oMath>
                </a14:m>
                <a:r>
                  <a:rPr lang="zh-CN" altLang="en-US" dirty="0"/>
                  <a:t>个串在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altLang="zh-CN" i="1" dirty="0">
                            <a:latin typeface="Cambria Math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zh-CN" altLang="en-US" dirty="0"/>
                  <a:t>中。</a:t>
                </a:r>
                <a:endParaRPr lang="en-US" altLang="zh-CN" dirty="0"/>
              </a:p>
              <a:p>
                <a:pPr lvl="1">
                  <a:lnSpc>
                    <a:spcPct val="100000"/>
                  </a:lnSpc>
                </a:pPr>
                <a:r>
                  <a:rPr lang="zh-CN" altLang="en-US" dirty="0"/>
                  <a:t>只有当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altLang="zh-CN" i="1" dirty="0">
                            <a:latin typeface="Cambria Math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zh-CN" altLang="en-US" dirty="0"/>
                  <a:t>中的所有字符串都合法，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zh-CN" altLang="en-US" dirty="0"/>
                  <a:t>才被称为合法。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给出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个字符串，如果第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𝑙</m:t>
                    </m:r>
                  </m:oMath>
                </a14:m>
                <a:r>
                  <a:rPr lang="zh-CN" altLang="en-US" dirty="0"/>
                  <a:t>个到第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𝑟</m:t>
                    </m:r>
                  </m:oMath>
                </a14:m>
                <a:r>
                  <a:rPr lang="zh-CN" altLang="en-US" dirty="0"/>
                  <a:t>个字符串组成的集合合法，则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𝑙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𝑟</m:t>
                        </m:r>
                      </m:e>
                    </m:d>
                    <m:r>
                      <a:rPr lang="en-US" altLang="zh-CN" i="1" dirty="0">
                        <a:latin typeface="Cambria Math"/>
                      </a:rPr>
                      <m:t>=1</m:t>
                    </m:r>
                  </m:oMath>
                </a14:m>
                <a:r>
                  <a:rPr lang="zh-CN" altLang="en-US" dirty="0"/>
                  <a:t>否则，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𝑙</m:t>
                        </m:r>
                        <m:r>
                          <a:rPr lang="en-US" altLang="zh-CN" i="1" dirty="0" smtClean="0">
                            <a:latin typeface="Cambria Math"/>
                          </a:rPr>
                          <m:t>,</m:t>
                        </m:r>
                        <m:r>
                          <a:rPr lang="en-US" altLang="zh-CN" i="1" dirty="0" smtClean="0">
                            <a:latin typeface="Cambria Math"/>
                          </a:rPr>
                          <m:t>𝑟</m:t>
                        </m:r>
                      </m:e>
                    </m:d>
                    <m:r>
                      <a:rPr lang="en-US" altLang="zh-CN" i="1" dirty="0">
                        <a:latin typeface="Cambria Math"/>
                      </a:rPr>
                      <m:t>=0</m:t>
                    </m:r>
                  </m:oMath>
                </a14:m>
                <a:r>
                  <a:rPr lang="zh-CN" altLang="en-US" dirty="0"/>
                  <a:t>。求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zh-CN" altLang="en-US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altLang="zh-CN" b="0" i="1" dirty="0" smtClean="0">
                            <a:latin typeface="Cambria Math"/>
                          </a:rPr>
                          <m:t>𝑙</m:t>
                        </m:r>
                        <m:r>
                          <a:rPr lang="en-US" altLang="zh-CN" b="0" i="1" dirty="0" smtClean="0">
                            <a:latin typeface="Cambria Math"/>
                          </a:rPr>
                          <m:t>≤</m:t>
                        </m:r>
                        <m:r>
                          <a:rPr lang="en-US" altLang="zh-CN" b="0" i="1" dirty="0" smtClean="0">
                            <a:latin typeface="Cambria Math"/>
                          </a:rPr>
                          <m:t>𝑟</m:t>
                        </m:r>
                      </m:sub>
                      <m:sup/>
                      <m:e>
                        <m:r>
                          <a:rPr lang="en-US" altLang="zh-CN" b="0" i="1" dirty="0" smtClean="0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dirty="0" smtClean="0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b="0" i="1" dirty="0" smtClean="0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b="0" i="1" dirty="0" smtClean="0">
                                <a:latin typeface="Cambria Math"/>
                              </a:rPr>
                              <m:t>𝑟</m:t>
                            </m:r>
                          </m:e>
                        </m:d>
                      </m:e>
                    </m:nary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  <m:r>
                      <a:rPr lang="en-US" altLang="zh-CN" i="1" dirty="0" smtClean="0">
                        <a:latin typeface="Cambria Math"/>
                      </a:rPr>
                      <m:t>≤30</m:t>
                    </m:r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lang="zh-CN" alt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zh-CN" b="0" i="1" smtClean="0">
                            <a:latin typeface="Cambria Math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/>
                          </a:rPr>
                          <m:t>𝑛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altLang="zh-CN" b="0" i="1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smtClean="0">
                            <a:latin typeface="Cambria Math"/>
                          </a:rPr>
                          <m:t>5</m:t>
                        </m:r>
                      </m:sup>
                    </m:sSup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 r="-927" b="-133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29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4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578E. Walking!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个排成一排的点，你可以从任意一个点出发，左右脚交替地不重不漏地踩过所有点。一开始的左右脚也由你自己决定。给出每个点被踩到的左右脚，请你构造一种满足条件的方案，且往左走的步数最少。输出任意一个合法方案即可，保证有解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5</m:t>
                        </m:r>
                      </m:sup>
                    </m:sSup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 r="-30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3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2800" dirty="0"/>
              <a:t>744E. </a:t>
            </a:r>
            <a:r>
              <a:rPr lang="en-US" altLang="zh-CN" sz="2800" dirty="0" err="1"/>
              <a:t>Hongcow</a:t>
            </a:r>
            <a:r>
              <a:rPr lang="en-US" altLang="zh-CN" sz="2800" dirty="0"/>
              <a:t> Masters the Cyclic Shift</a:t>
            </a:r>
            <a:endParaRPr lang="zh-CN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首先，为了方便描述复杂度，定义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/>
                      </a:rPr>
                      <m:t>𝑚</m:t>
                    </m:r>
                    <m:r>
                      <a:rPr lang="en-US" altLang="zh-CN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zh-CN" alt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zh-CN" i="1">
                            <a:latin typeface="Cambria Math"/>
                          </a:rPr>
                          <m:t>𝑖</m:t>
                        </m:r>
                        <m:r>
                          <a:rPr lang="en-US" altLang="zh-CN" i="1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/>
                          </a:rPr>
                          <m:t>𝑛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可以发现随着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𝑙</m:t>
                    </m:r>
                  </m:oMath>
                </a14:m>
                <a:r>
                  <a:rPr lang="zh-CN" altLang="en-US" dirty="0"/>
                  <a:t>的递增，合法的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𝑟</m:t>
                    </m:r>
                  </m:oMath>
                </a14:m>
                <a:r>
                  <a:rPr lang="zh-CN" altLang="en-US" dirty="0"/>
                  <a:t>单调不降，于是我们只要验证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𝑛</m:t>
                        </m:r>
                      </m:e>
                    </m:d>
                  </m:oMath>
                </a14:m>
                <a:r>
                  <a:rPr lang="zh-CN" altLang="en-US" dirty="0"/>
                  <a:t>个合法的字符串集合。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将每个字符串的每个后缀建一个点，将每个后缀与所有字符串比配，若完全匹配，则将后缀与匹配之后剩下的后缀连边。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关于后缀和整串的比配，需要用到扩展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𝑘𝑚𝑝</m:t>
                    </m:r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这样得到一张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latin typeface="Cambria Math"/>
                          </a:rPr>
                          <m:t>𝑚</m:t>
                        </m:r>
                      </m:e>
                    </m:d>
                  </m:oMath>
                </a14:m>
                <a:r>
                  <a:rPr lang="zh-CN" altLang="en-US" dirty="0"/>
                  <a:t>个点，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latin typeface="Cambria Math"/>
                          </a:rPr>
                          <m:t>𝑛</m:t>
                        </m:r>
                        <m:r>
                          <a:rPr lang="en-US" altLang="zh-CN" i="1" dirty="0">
                            <a:latin typeface="Cambria Math"/>
                          </a:rPr>
                          <m:t>𝑚</m:t>
                        </m:r>
                      </m:e>
                    </m:d>
                  </m:oMath>
                </a14:m>
                <a:r>
                  <a:rPr lang="zh-CN" altLang="en-US" dirty="0"/>
                  <a:t>条边的有向图。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32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30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7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2800" dirty="0"/>
              <a:t>744E. </a:t>
            </a:r>
            <a:r>
              <a:rPr lang="en-US" altLang="zh-CN" sz="2800" dirty="0" err="1"/>
              <a:t>Hongcow</a:t>
            </a:r>
            <a:r>
              <a:rPr lang="en-US" altLang="zh-CN" sz="2800" dirty="0"/>
              <a:t> Masters the Cyclic Shift</a:t>
            </a:r>
            <a:endParaRPr lang="zh-CN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如果这张图存在环，就说明不合法，因为存在环就说明存在一个循环串可以被表示成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2</m:t>
                    </m:r>
                  </m:oMath>
                </a14:m>
                <a:r>
                  <a:rPr lang="zh-CN" altLang="en-US" dirty="0"/>
                  <a:t>种及以上的拼接。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这样子的话，可以直接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𝑑𝑓𝑠</m:t>
                    </m:r>
                  </m:oMath>
                </a14:m>
                <a:r>
                  <a:rPr lang="zh-CN" altLang="en-US" dirty="0"/>
                  <a:t>判环，时间复杂度与图中的边数有关，为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/>
                          </a:rPr>
                          <m:t>𝑛𝑚</m:t>
                        </m:r>
                      </m:e>
                    </m:d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总的复杂度是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 dirty="0">
                                <a:latin typeface="Cambria Math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b="0" i="1" dirty="0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 dirty="0">
                            <a:latin typeface="Cambria Math"/>
                          </a:rPr>
                          <m:t>𝑚</m:t>
                        </m:r>
                      </m:e>
                    </m:d>
                  </m:oMath>
                </a14:m>
                <a:r>
                  <a:rPr lang="zh-CN" altLang="en-US" dirty="0"/>
                  <a:t>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31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581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704E. Iron Man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No.6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32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6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704E. Iron Man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有一棵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个点的树，有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𝑚</m:t>
                    </m:r>
                  </m:oMath>
                </a14:m>
                <a:r>
                  <a:rPr lang="zh-CN" altLang="en-US" dirty="0"/>
                  <a:t>个人，每个人有四个参数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𝑡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𝑐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𝑣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𝑢</m:t>
                        </m:r>
                      </m:e>
                    </m:d>
                  </m:oMath>
                </a14:m>
                <a:r>
                  <a:rPr lang="zh-CN" altLang="en-US" dirty="0"/>
                  <a:t>，表示这个人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𝑡</m:t>
                    </m:r>
                  </m:oMath>
                </a14:m>
                <a:r>
                  <a:rPr lang="zh-CN" altLang="en-US" dirty="0"/>
                  <a:t>时刻于点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𝑣</m:t>
                    </m:r>
                  </m:oMath>
                </a14:m>
                <a:r>
                  <a:rPr lang="zh-CN" altLang="en-US" dirty="0"/>
                  <a:t>出现，并以每秒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𝑐</m:t>
                    </m:r>
                  </m:oMath>
                </a14:m>
                <a:r>
                  <a:rPr lang="zh-CN" altLang="en-US" dirty="0"/>
                  <a:t>条边的速度向点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𝑢</m:t>
                    </m:r>
                  </m:oMath>
                </a14:m>
                <a:r>
                  <a:rPr lang="zh-CN" altLang="en-US" dirty="0"/>
                  <a:t>移动，到达点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𝑢</m:t>
                    </m:r>
                  </m:oMath>
                </a14:m>
                <a:r>
                  <a:rPr lang="zh-CN" altLang="en-US" dirty="0"/>
                  <a:t>后消失。问最早的相遇时刻。若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𝑢</m:t>
                    </m:r>
                    <m:r>
                      <a:rPr lang="en-US" altLang="zh-CN" i="1" dirty="0" smtClean="0">
                        <a:latin typeface="Cambria Math"/>
                      </a:rPr>
                      <m:t>=</m:t>
                    </m:r>
                    <m:r>
                      <a:rPr lang="en-US" altLang="zh-CN" i="1" dirty="0" smtClean="0">
                        <a:latin typeface="Cambria Math"/>
                      </a:rPr>
                      <m:t>𝑣</m:t>
                    </m:r>
                  </m:oMath>
                </a14:m>
                <a:r>
                  <a:rPr lang="zh-CN" altLang="en-US" dirty="0"/>
                  <a:t>，则表示这个人仅在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𝑡</m:t>
                    </m:r>
                  </m:oMath>
                </a14:m>
                <a:r>
                  <a:rPr lang="zh-CN" altLang="en-US" dirty="0"/>
                  <a:t>时刻出现。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  <m:r>
                      <a:rPr lang="en-US" altLang="zh-CN" i="1" dirty="0" smtClean="0">
                        <a:latin typeface="Cambria Math"/>
                      </a:rPr>
                      <m:t>,</m:t>
                    </m:r>
                    <m:r>
                      <a:rPr lang="en-US" altLang="zh-CN" i="1" dirty="0" smtClean="0">
                        <a:latin typeface="Cambria Math"/>
                      </a:rPr>
                      <m:t>𝑚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5</m:t>
                        </m:r>
                      </m:sup>
                    </m:sSup>
                    <m:r>
                      <a:rPr lang="zh-CN" altLang="en-US" i="1" dirty="0">
                        <a:latin typeface="Cambria Math"/>
                      </a:rPr>
                      <m:t>，</m:t>
                    </m:r>
                    <m:r>
                      <a:rPr lang="en-US" altLang="zh-CN" i="1" dirty="0" err="1">
                        <a:latin typeface="Cambria Math"/>
                      </a:rPr>
                      <m:t>𝑡</m:t>
                    </m:r>
                    <m:r>
                      <a:rPr lang="en-US" altLang="zh-CN" i="1" dirty="0" err="1">
                        <a:latin typeface="Cambria Math"/>
                      </a:rPr>
                      <m:t>,</m:t>
                    </m:r>
                    <m:r>
                      <a:rPr lang="en-US" altLang="zh-CN" i="1" dirty="0" err="1">
                        <a:latin typeface="Cambria Math"/>
                      </a:rPr>
                      <m:t>𝑐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4</m:t>
                        </m:r>
                      </m:sup>
                    </m:sSup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 r="-10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33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4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704E. Iron Man</a:t>
            </a:r>
            <a:endParaRPr lang="zh-CN" altLang="en-US" sz="4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首先考虑树退化</a:t>
                </a:r>
                <a:r>
                  <a:rPr lang="zh-CN" altLang="en-US"/>
                  <a:t>成链怎么做，</a:t>
                </a:r>
                <a:r>
                  <a:rPr lang="zh-CN" altLang="en-US" dirty="0"/>
                  <a:t>那么每个人都可以表示成在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/>
                      </a:rPr>
                      <m:t>𝑡</m:t>
                    </m:r>
                    <m:r>
                      <a:rPr lang="en-US" altLang="zh-CN" b="0" i="1" smtClean="0">
                        <a:latin typeface="Cambria Math"/>
                      </a:rPr>
                      <m:t>−</m:t>
                    </m:r>
                    <m:r>
                      <a:rPr lang="en-US" altLang="zh-CN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dirty="0"/>
                  <a:t>坐标系上的一条线段。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于是问题变成了给出平面上的若干条线段，问交点的最小横坐标。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那么树上的话显然可以树剖。把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dirty="0"/>
                  <a:t>轴换成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𝑑𝑓𝑠</m:t>
                    </m:r>
                  </m:oMath>
                </a14:m>
                <a:r>
                  <a:rPr lang="zh-CN" altLang="en-US" dirty="0"/>
                  <a:t>序就行了。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把每个线段分成插入点和删除点，用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𝑠𝑒𝑡</m:t>
                    </m:r>
                  </m:oMath>
                </a14:m>
                <a:r>
                  <a:rPr lang="zh-CN" altLang="en-US" dirty="0"/>
                  <a:t>维护每个线段的高低关系，当删除一条线段时，如果之前比它高的线段现在比它低了，或之前低的变高了，那么就更新答案。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注意一下精度，这道题就解决了，复杂度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/>
                          </a:rPr>
                          <m:t>𝑛</m:t>
                        </m:r>
                        <m:func>
                          <m:func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/>
                                  </a:rPr>
                                  <m:t>log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fName>
                          <m:e>
                            <m:r>
                              <a:rPr lang="en-US" altLang="zh-CN" b="0" i="1" smtClean="0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endParaRPr lang="en-US" altLang="zh-CN" dirty="0"/>
              </a:p>
            </p:txBody>
          </p:sp>
        </mc:Choice>
        <mc:Fallback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3"/>
                </p:custDataLst>
              </p:nvPr>
            </p:nvSpPr>
            <p:spPr>
              <a:blipFill>
                <a:blip r:embed="rId6"/>
                <a:stretch>
                  <a:fillRect l="-1005" t="-1081" r="-6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34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7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645G. Armistice Area Apportionment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No.5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35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6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3200" dirty="0"/>
              <a:t>645G. Armistice Area Apportionment</a:t>
            </a:r>
            <a:endParaRPr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有两个点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𝑃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𝑄</m:t>
                    </m:r>
                  </m:oMath>
                </a14:m>
                <a:r>
                  <a:rPr lang="zh-CN" altLang="en-US" dirty="0"/>
                  <a:t>，坐标分别是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𝑎</m:t>
                        </m:r>
                        <m:r>
                          <a:rPr lang="en-US" altLang="zh-CN" i="1" dirty="0" smtClean="0">
                            <a:latin typeface="Cambria Math"/>
                          </a:rPr>
                          <m:t>,0</m:t>
                        </m:r>
                      </m:e>
                    </m:d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−</m:t>
                        </m:r>
                        <m:r>
                          <a:rPr lang="en-US" altLang="zh-CN" i="1" dirty="0" smtClean="0">
                            <a:latin typeface="Cambria Math"/>
                          </a:rPr>
                          <m:t>𝑎</m:t>
                        </m:r>
                        <m:r>
                          <a:rPr lang="en-US" altLang="zh-CN" i="1" dirty="0" smtClean="0">
                            <a:latin typeface="Cambria Math"/>
                          </a:rPr>
                          <m:t>,0</m:t>
                        </m:r>
                      </m:e>
                    </m:d>
                  </m:oMath>
                </a14:m>
                <a:r>
                  <a:rPr lang="zh-CN" altLang="en-US" dirty="0"/>
                  <a:t>，定义直线的权值为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altLang="zh-CN" i="1" dirty="0" smtClean="0">
                            <a:latin typeface="Cambria Math"/>
                          </a:rPr>
                          <m:t>𝑚𝑎𝑥</m:t>
                        </m:r>
                      </m:fName>
                      <m:e>
                        <m:d>
                          <m:dPr>
                            <m:ctrlP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 dirty="0" smtClean="0">
                                    <a:latin typeface="Cambria Math"/>
                                  </a:rPr>
                                  <m:t>𝑃𝑋</m:t>
                                </m:r>
                                <m:r>
                                  <a:rPr lang="en-US" altLang="zh-CN" i="1" dirty="0" smtClean="0">
                                    <a:latin typeface="Cambria Math"/>
                                  </a:rPr>
                                  <m:t>−</m:t>
                                </m:r>
                                <m:r>
                                  <a:rPr lang="en-US" altLang="zh-CN" i="1" dirty="0" smtClean="0">
                                    <a:latin typeface="Cambria Math"/>
                                  </a:rPr>
                                  <m:t>𝑄𝑋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，其中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zh-CN" altLang="en-US" dirty="0"/>
                  <a:t>为直线上的任意一点。现给出平面上的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个点，问所有至少经过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2</m:t>
                    </m:r>
                  </m:oMath>
                </a14:m>
                <a:r>
                  <a:rPr lang="zh-CN" altLang="en-US" dirty="0"/>
                  <a:t>个点的直线中权值最小的直线的权值是多少。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5</m:t>
                        </m:r>
                      </m:sup>
                    </m:s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altLang="zh-CN" i="1" dirty="0">
                        <a:latin typeface="Cambria Math"/>
                      </a:rPr>
                      <m:t>,</m:t>
                    </m:r>
                    <m:d>
                      <m:dPr>
                        <m:begChr m:val="|"/>
                        <m:endChr m:val="|"/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altLang="zh-CN" b="0" i="0" dirty="0" smtClean="0">
                        <a:latin typeface="Cambria Math"/>
                      </a:rPr>
                      <m:t>,</m:t>
                    </m:r>
                    <m:r>
                      <a:rPr lang="en-US" altLang="zh-CN" i="1" dirty="0" smtClean="0">
                        <a:latin typeface="Cambria Math"/>
                      </a:rPr>
                      <m:t>𝑎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</m:t>
                        </m:r>
                        <m:r>
                          <a:rPr lang="en-US" altLang="zh-CN" b="0" i="1" dirty="0" smtClean="0">
                            <a:latin typeface="Cambria Math"/>
                          </a:rPr>
                          <m:t>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4</m:t>
                        </m:r>
                      </m:sup>
                    </m:sSup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36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4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3200" dirty="0"/>
              <a:t>645G. Armistice Area Apportionment</a:t>
            </a:r>
            <a:endParaRPr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考虑知道直线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𝑙</m:t>
                    </m:r>
                  </m:oMath>
                </a14:m>
                <a:r>
                  <a:rPr lang="zh-CN" altLang="en-US" dirty="0"/>
                  <a:t>怎么求权值，也就是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i="0" dirty="0" smtClean="0">
                            <a:latin typeface="Cambria Math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 dirty="0">
                                    <a:latin typeface="Cambria Math"/>
                                  </a:rPr>
                                  <m:t>𝑃𝑋</m:t>
                                </m:r>
                                <m:r>
                                  <a:rPr lang="en-US" altLang="zh-CN" i="1" dirty="0">
                                    <a:latin typeface="Cambria Math"/>
                                  </a:rPr>
                                  <m:t>−</m:t>
                                </m:r>
                                <m:r>
                                  <a:rPr lang="en-US" altLang="zh-CN" i="1" dirty="0">
                                    <a:latin typeface="Cambria Math"/>
                                  </a:rPr>
                                  <m:t>𝑄𝑋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如果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𝑃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𝑄</m:t>
                    </m:r>
                  </m:oMath>
                </a14:m>
                <a:r>
                  <a:rPr lang="zh-CN" altLang="en-US" dirty="0"/>
                  <a:t>在直线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𝑙</m:t>
                    </m:r>
                  </m:oMath>
                </a14:m>
                <a:r>
                  <a:rPr lang="zh-CN" altLang="en-US" dirty="0"/>
                  <a:t>的同侧，那么显然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i="0" dirty="0" smtClean="0">
                            <a:latin typeface="Cambria Math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 dirty="0">
                                    <a:latin typeface="Cambria Math"/>
                                  </a:rPr>
                                  <m:t>𝑃𝑋</m:t>
                                </m:r>
                                <m:r>
                                  <a:rPr lang="en-US" altLang="zh-CN" i="1" dirty="0">
                                    <a:latin typeface="Cambria Math"/>
                                  </a:rPr>
                                  <m:t>−</m:t>
                                </m:r>
                                <m:r>
                                  <a:rPr lang="en-US" altLang="zh-CN" i="1" dirty="0">
                                    <a:latin typeface="Cambria Math"/>
                                  </a:rPr>
                                  <m:t>𝑄𝑋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altLang="zh-CN" i="1" dirty="0">
                        <a:latin typeface="Cambria Math"/>
                      </a:rPr>
                      <m:t>=</m:t>
                    </m:r>
                    <m:r>
                      <a:rPr lang="en-US" altLang="zh-CN" i="1" dirty="0" smtClean="0">
                        <a:latin typeface="Cambria Math"/>
                      </a:rPr>
                      <m:t>𝑃𝑄</m:t>
                    </m:r>
                  </m:oMath>
                </a14:m>
                <a:r>
                  <a:rPr lang="zh-CN" altLang="en-US" dirty="0"/>
                  <a:t>，同理，如果在异侧，那么设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𝑃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′</m:t>
                        </m:r>
                      </m:sup>
                    </m:sSup>
                  </m:oMath>
                </a14:m>
                <a:r>
                  <a:rPr lang="zh-CN" altLang="en-US" dirty="0"/>
                  <a:t>为点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𝑃</m:t>
                    </m:r>
                  </m:oMath>
                </a14:m>
                <a:r>
                  <a:rPr lang="zh-CN" altLang="en-US" dirty="0"/>
                  <a:t>关于直线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𝑙</m:t>
                    </m:r>
                  </m:oMath>
                </a14:m>
                <a:r>
                  <a:rPr lang="zh-CN" altLang="en-US" dirty="0"/>
                  <a:t>的镜像，于是可以得到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i="0" dirty="0" smtClean="0">
                            <a:latin typeface="Cambria Math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zh-CN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 dirty="0">
                                    <a:latin typeface="Cambria Math"/>
                                  </a:rPr>
                                  <m:t>𝑃𝑋</m:t>
                                </m:r>
                                <m:r>
                                  <a:rPr lang="en-US" altLang="zh-CN" i="1" dirty="0">
                                    <a:latin typeface="Cambria Math"/>
                                  </a:rPr>
                                  <m:t>−</m:t>
                                </m:r>
                                <m:r>
                                  <a:rPr lang="en-US" altLang="zh-CN" i="1" dirty="0">
                                    <a:latin typeface="Cambria Math"/>
                                  </a:rPr>
                                  <m:t>𝑄𝑋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altLang="zh-CN" i="1" dirty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𝑃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′</m:t>
                        </m:r>
                      </m:sup>
                    </m:sSup>
                    <m:r>
                      <a:rPr lang="en-US" altLang="zh-CN" i="1" dirty="0" smtClean="0">
                        <a:latin typeface="Cambria Math"/>
                      </a:rPr>
                      <m:t>𝑄</m:t>
                    </m:r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接下来，我们考虑到直线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𝑙</m:t>
                    </m:r>
                  </m:oMath>
                </a14:m>
                <a:r>
                  <a:rPr lang="zh-CN" altLang="en-US" dirty="0"/>
                  <a:t>其实就是点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𝑃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𝑃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′</m:t>
                        </m:r>
                      </m:sup>
                    </m:sSup>
                  </m:oMath>
                </a14:m>
                <a:r>
                  <a:rPr lang="zh-CN" altLang="en-US" dirty="0"/>
                  <a:t>的中垂线，而中垂线上的点到两端点的距离相等，也就是说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𝑋𝑃</m:t>
                    </m:r>
                    <m:r>
                      <a:rPr lang="en-US" altLang="zh-CN" i="1" dirty="0" smtClean="0">
                        <a:latin typeface="Cambria Math"/>
                      </a:rPr>
                      <m:t>=</m:t>
                    </m:r>
                    <m:r>
                      <a:rPr lang="en-US" altLang="zh-CN" i="1" dirty="0" smtClean="0">
                        <a:latin typeface="Cambria Math"/>
                      </a:rPr>
                      <m:t>𝑋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𝑃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′</m:t>
                        </m:r>
                      </m:sup>
                    </m:sSup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同时，两点确定一条直线，于是我们以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个点为圆心，经过点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𝑃</m:t>
                    </m:r>
                  </m:oMath>
                </a14:m>
                <a:r>
                  <a:rPr lang="zh-CN" altLang="en-US" dirty="0"/>
                  <a:t>作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个圆。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那么圆与圆的交点就是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/>
                          </a:rPr>
                          <m:t>𝑃</m:t>
                        </m:r>
                      </m:e>
                      <m:sup>
                        <m:r>
                          <a:rPr lang="en-US" altLang="zh-CN" i="1" dirty="0">
                            <a:latin typeface="Cambria Math"/>
                          </a:rPr>
                          <m:t>′</m:t>
                        </m:r>
                      </m:sup>
                    </m:sSup>
                  </m:oMath>
                </a14:m>
                <a:r>
                  <a:rPr lang="zh-CN" altLang="en-US" dirty="0"/>
                  <a:t>所在的位置。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216" r="-1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37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7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3200" dirty="0"/>
              <a:t>645G. Armistice Area Apportionment</a:t>
            </a:r>
            <a:endParaRPr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接下来问题就转化成了，平面上有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个圆，求所有圆交点中与点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𝑄</m:t>
                    </m:r>
                  </m:oMath>
                </a14:m>
                <a:r>
                  <a:rPr lang="zh-CN" altLang="en-US" dirty="0"/>
                  <a:t>最近的交点，输出该交点到点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𝑄</m:t>
                    </m:r>
                  </m:oMath>
                </a14:m>
                <a:r>
                  <a:rPr lang="zh-CN" altLang="en-US" dirty="0"/>
                  <a:t>的距离。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这就是一个很简单的二分答案，求一个圆上的弧是否相交的问题了。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总的时间复杂度是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/>
                          </a:rPr>
                          <m:t>𝑛</m:t>
                        </m:r>
                        <m:func>
                          <m:func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0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fName>
                          <m:e>
                            <m:r>
                              <a:rPr lang="en-US" altLang="zh-CN" b="0" i="1" smtClean="0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en-US" dirty="0"/>
                  <a:t>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0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38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7327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750H. New Year and Snowy Grid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No.4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39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6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578E. Walking!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首先可以发现左脚（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</m:t>
                    </m:r>
                  </m:oMath>
                </a14:m>
                <a:r>
                  <a:rPr lang="zh-CN" altLang="en-US" dirty="0"/>
                  <a:t>）和右脚（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𝑅</m:t>
                    </m:r>
                  </m:oMath>
                </a14:m>
                <a:r>
                  <a:rPr lang="zh-CN" altLang="en-US" dirty="0"/>
                  <a:t>）的数量之差肯定不超过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1</m:t>
                    </m:r>
                  </m:oMath>
                </a14:m>
                <a:r>
                  <a:rPr lang="zh-CN" altLang="en-US" dirty="0"/>
                  <a:t>。而且，如果数量不等，第一步是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</m:t>
                    </m:r>
                  </m:oMath>
                </a14:m>
                <a:r>
                  <a:rPr lang="zh-CN" altLang="en-US" dirty="0"/>
                  <a:t>还是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𝑅</m:t>
                    </m:r>
                  </m:oMath>
                </a14:m>
                <a:r>
                  <a:rPr lang="zh-CN" altLang="en-US" dirty="0"/>
                  <a:t>就已经确定了。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然后可以发现，对于一串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𝐿𝑅</m:t>
                    </m:r>
                  </m:oMath>
                </a14:m>
                <a:r>
                  <a:rPr lang="zh-CN" altLang="en-US" dirty="0"/>
                  <a:t>的脚印，我们可以把它分成若干段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𝐿𝑅</m:t>
                    </m:r>
                  </m:oMath>
                </a14:m>
                <a:r>
                  <a:rPr lang="zh-CN" altLang="en-US" dirty="0"/>
                  <a:t>交替的子序列，设最小的划分数量为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𝑘</m:t>
                    </m:r>
                  </m:oMath>
                </a14:m>
                <a:r>
                  <a:rPr lang="zh-CN" altLang="en-US" dirty="0"/>
                  <a:t>，那么最小的回头数肯定不小于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𝑘</m:t>
                    </m:r>
                    <m:r>
                      <a:rPr lang="en-US" altLang="zh-CN" i="1" dirty="0">
                        <a:latin typeface="Cambria Math"/>
                      </a:rPr>
                      <m:t> </m:t>
                    </m:r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𝐿𝑅</m:t>
                    </m:r>
                  </m:oMath>
                </a14:m>
                <a:r>
                  <a:rPr lang="zh-CN" altLang="en-US" dirty="0"/>
                  <a:t>交替的子序列有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4</m:t>
                    </m:r>
                  </m:oMath>
                </a14:m>
                <a:r>
                  <a:rPr lang="zh-CN" altLang="en-US" dirty="0"/>
                  <a:t>种，分别是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</m:t>
                    </m:r>
                  </m:oMath>
                </a14:m>
                <a:r>
                  <a:rPr lang="zh-CN" altLang="en-US" dirty="0"/>
                  <a:t>开头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</m:t>
                    </m:r>
                  </m:oMath>
                </a14:m>
                <a:r>
                  <a:rPr lang="zh-CN" altLang="en-US" dirty="0"/>
                  <a:t>结尾（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𝐿𝑅</m:t>
                    </m:r>
                    <m:r>
                      <a:rPr lang="en-US" altLang="zh-CN" i="1" dirty="0" smtClean="0">
                        <a:latin typeface="Cambria Math"/>
                      </a:rPr>
                      <m:t>…</m:t>
                    </m:r>
                    <m:r>
                      <a:rPr lang="en-US" altLang="zh-CN" i="1" dirty="0" smtClean="0">
                        <a:latin typeface="Cambria Math"/>
                      </a:rPr>
                      <m:t>𝑅𝐿</m:t>
                    </m:r>
                  </m:oMath>
                </a14:m>
                <a:r>
                  <a:rPr lang="zh-CN" altLang="en-US" dirty="0"/>
                  <a:t>），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𝐿</m:t>
                    </m:r>
                  </m:oMath>
                </a14:m>
                <a:r>
                  <a:rPr lang="zh-CN" altLang="en-US" dirty="0"/>
                  <a:t>开头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/>
                      </a:rPr>
                      <m:t>𝑅</m:t>
                    </m:r>
                  </m:oMath>
                </a14:m>
                <a:r>
                  <a:rPr lang="zh-CN" altLang="en-US" dirty="0"/>
                  <a:t>结尾（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𝐿𝑅</m:t>
                    </m:r>
                    <m:r>
                      <a:rPr lang="en-US" altLang="zh-CN" i="1" dirty="0">
                        <a:latin typeface="Cambria Math"/>
                      </a:rPr>
                      <m:t>…</m:t>
                    </m:r>
                    <m:r>
                      <a:rPr lang="en-US" altLang="zh-CN" b="0" i="1" dirty="0" smtClean="0">
                        <a:latin typeface="Cambria Math"/>
                      </a:rPr>
                      <m:t>𝐿𝑅</m:t>
                    </m:r>
                  </m:oMath>
                </a14:m>
                <a:r>
                  <a:rPr lang="zh-CN" altLang="en-US" dirty="0"/>
                  <a:t>），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/>
                      </a:rPr>
                      <m:t>𝑅</m:t>
                    </m:r>
                  </m:oMath>
                </a14:m>
                <a:r>
                  <a:rPr lang="zh-CN" altLang="en-US" dirty="0"/>
                  <a:t>开头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𝐿</m:t>
                    </m:r>
                  </m:oMath>
                </a14:m>
                <a:r>
                  <a:rPr lang="zh-CN" altLang="en-US" dirty="0"/>
                  <a:t>结尾（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𝑅</m:t>
                    </m:r>
                    <m:r>
                      <a:rPr lang="en-US" altLang="zh-CN" b="0" i="1" dirty="0" smtClean="0">
                        <a:latin typeface="Cambria Math"/>
                      </a:rPr>
                      <m:t>𝐿</m:t>
                    </m:r>
                    <m:r>
                      <a:rPr lang="en-US" altLang="zh-CN" i="1" dirty="0">
                        <a:latin typeface="Cambria Math"/>
                      </a:rPr>
                      <m:t>…</m:t>
                    </m:r>
                    <m:r>
                      <a:rPr lang="en-US" altLang="zh-CN" i="1" dirty="0">
                        <a:latin typeface="Cambria Math"/>
                      </a:rPr>
                      <m:t>𝑅𝐿</m:t>
                    </m:r>
                  </m:oMath>
                </a14:m>
                <a:r>
                  <a:rPr lang="zh-CN" altLang="en-US" dirty="0"/>
                  <a:t>），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/>
                      </a:rPr>
                      <m:t>𝑅</m:t>
                    </m:r>
                  </m:oMath>
                </a14:m>
                <a:r>
                  <a:rPr lang="zh-CN" altLang="en-US" dirty="0"/>
                  <a:t>开头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/>
                      </a:rPr>
                      <m:t>𝑅</m:t>
                    </m:r>
                  </m:oMath>
                </a14:m>
                <a:r>
                  <a:rPr lang="zh-CN" altLang="en-US" dirty="0"/>
                  <a:t>结尾（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𝑅</m:t>
                    </m:r>
                    <m:r>
                      <a:rPr lang="en-US" altLang="zh-CN" b="0" i="1" dirty="0" smtClean="0">
                        <a:latin typeface="Cambria Math"/>
                      </a:rPr>
                      <m:t>𝐿</m:t>
                    </m:r>
                    <m:r>
                      <a:rPr lang="en-US" altLang="zh-CN" i="1" dirty="0">
                        <a:latin typeface="Cambria Math"/>
                      </a:rPr>
                      <m:t>…</m:t>
                    </m:r>
                    <m:r>
                      <a:rPr lang="en-US" altLang="zh-CN" i="1" dirty="0">
                        <a:latin typeface="Cambria Math"/>
                      </a:rPr>
                      <m:t>𝐿𝑅</m:t>
                    </m:r>
                  </m:oMath>
                </a14:m>
                <a:r>
                  <a:rPr lang="zh-CN" altLang="en-US" dirty="0"/>
                  <a:t>）。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如果我们可以改变这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4</m:t>
                    </m:r>
                  </m:oMath>
                </a14:m>
                <a:r>
                  <a:rPr lang="zh-CN" altLang="en-US" dirty="0"/>
                  <a:t>种子序列的顺序，使得它们拼接起来还是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𝐿𝑅</m:t>
                    </m:r>
                  </m:oMath>
                </a14:m>
                <a:r>
                  <a:rPr lang="zh-CN" altLang="en-US" dirty="0"/>
                  <a:t>交替的，那么我们就能完成这题了。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 r="-5100" b="-270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4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519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000" dirty="0"/>
              <a:t>750H. New Year and Snowy Grid</a:t>
            </a:r>
            <a:endParaRPr lang="zh-CN" alt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有一张有障碍的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h</m:t>
                    </m:r>
                    <m:r>
                      <a:rPr lang="en-US" altLang="zh-CN" i="1" dirty="0" smtClean="0">
                        <a:latin typeface="Cambria Math"/>
                        <a:ea typeface="Cambria Math"/>
                      </a:rPr>
                      <m:t>×</m:t>
                    </m:r>
                    <m:r>
                      <a:rPr lang="en-US" altLang="zh-CN" i="1" dirty="0" smtClean="0">
                        <a:latin typeface="Cambria Math"/>
                      </a:rPr>
                      <m:t>𝑤</m:t>
                    </m:r>
                  </m:oMath>
                </a14:m>
                <a:r>
                  <a:rPr lang="zh-CN" altLang="en-US" dirty="0"/>
                  <a:t>的网格图，问是否存在一条路径，从左上角出发到右下角，再回到左上角，且不会重复经过同一个点（起点除外）。有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𝑞</m:t>
                    </m:r>
                  </m:oMath>
                </a14:m>
                <a:r>
                  <a:rPr lang="zh-CN" altLang="en-US" dirty="0"/>
                  <a:t>组询问，每组询问给出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𝑘</m:t>
                    </m:r>
                  </m:oMath>
                </a14:m>
                <a:r>
                  <a:rPr lang="zh-CN" altLang="en-US" dirty="0"/>
                  <a:t>个非障碍点，问是否存在不经过这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𝑘</m:t>
                    </m:r>
                  </m:oMath>
                </a14:m>
                <a:r>
                  <a:rPr lang="zh-CN" altLang="en-US" dirty="0"/>
                  <a:t>个点的合法路径。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h</m:t>
                    </m:r>
                    <m:r>
                      <a:rPr lang="en-US" altLang="zh-CN" i="1" dirty="0" smtClean="0">
                        <a:latin typeface="Cambria Math"/>
                      </a:rPr>
                      <m:t>,</m:t>
                    </m:r>
                    <m:r>
                      <a:rPr lang="en-US" altLang="zh-CN" i="1" dirty="0" smtClean="0">
                        <a:latin typeface="Cambria Math"/>
                      </a:rPr>
                      <m:t>𝑤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3</m:t>
                        </m:r>
                      </m:sup>
                    </m:s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𝑞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4</m:t>
                        </m:r>
                      </m:sup>
                    </m:s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𝑘</m:t>
                    </m:r>
                    <m:r>
                      <a:rPr lang="en-US" altLang="zh-CN" i="1" dirty="0" smtClean="0">
                        <a:latin typeface="Cambria Math"/>
                      </a:rPr>
                      <m:t>≤10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 r="-11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40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4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000" dirty="0"/>
              <a:t>750H. New Year and Snowy Grid</a:t>
            </a:r>
            <a:endParaRPr lang="zh-CN" alt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zh-CN" dirty="0"/>
                  <a:t>首先，问题相当于求起点到终点是否存在两条不相交的路径。</a:t>
                </a:r>
              </a:p>
              <a:p>
                <a:r>
                  <a:rPr lang="zh-CN" altLang="zh-CN" dirty="0"/>
                  <a:t>如果只有一组询问的话，那就是一个经典的网络流模型，我们可以给每个点拆点，如果这个点是障碍点，那么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zh-CN" dirty="0"/>
                  <a:t>向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zh-CN" altLang="zh-CN" dirty="0"/>
                  <a:t>连流量为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CN" altLang="zh-CN" dirty="0"/>
                  <a:t>的边，否则，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zh-CN" dirty="0"/>
                  <a:t>向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zh-CN" altLang="zh-CN" dirty="0"/>
                  <a:t>连流量为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zh-CN" dirty="0"/>
                  <a:t>的边，表示每个点只能经过一次。再每个点向其周围的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zh-CN" altLang="zh-CN" dirty="0"/>
                  <a:t>个点连流量为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zh-CN" dirty="0"/>
                  <a:t>的边，然后从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zh-CN" dirty="0"/>
                  <a:t>到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zh-CN" dirty="0"/>
                  <a:t>跑一边最大流，如果流量小于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zh-CN" altLang="zh-CN" dirty="0"/>
                  <a:t>，那么答案就是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𝑁𝑂</m:t>
                    </m:r>
                  </m:oMath>
                </a14:m>
                <a:r>
                  <a:rPr lang="zh-CN" altLang="zh-CN" dirty="0"/>
                  <a:t>，否则就是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𝑌𝐸𝑆</m:t>
                    </m:r>
                  </m:oMath>
                </a14:m>
                <a:r>
                  <a:rPr lang="zh-CN" altLang="zh-CN" dirty="0"/>
                  <a:t>。</a:t>
                </a:r>
              </a:p>
              <a:p>
                <a:r>
                  <a:rPr lang="zh-CN" altLang="zh-CN" dirty="0"/>
                  <a:t>接着我们可以把最大流问题转换成最小割问题，不过遗憾的是之前的建图并不是平面图，不能转换成最短路问题。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892" r="-30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41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7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000" dirty="0"/>
              <a:t>750H. New Year and Snowy Grid</a:t>
            </a:r>
            <a:endParaRPr lang="zh-CN" alt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zh-CN" dirty="0"/>
                  <a:t>我们可以用一个巧妙的办法，直接考虑最短路模型，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zh-CN" dirty="0"/>
                  <a:t>向所有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,1</m:t>
                        </m:r>
                      </m:e>
                    </m:d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2≤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1≤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zh-CN" altLang="zh-CN" dirty="0"/>
                  <a:t>连边，也就是最左边的那一列和最下边的那一行。所有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1≤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2≤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zh-CN" altLang="zh-CN" dirty="0"/>
                  <a:t>向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zh-CN" dirty="0"/>
                  <a:t>连边，也就是最右边的那一列和最上边的那一行。</a:t>
                </a:r>
                <a:endParaRPr lang="en-US" altLang="zh-CN" dirty="0"/>
              </a:p>
              <a:p>
                <a:r>
                  <a:rPr lang="zh-CN" altLang="zh-CN" dirty="0"/>
                  <a:t>然后所有点向八联通方向连边，边没有边权，每个点有点权，障碍点的点权为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CN" altLang="zh-CN" dirty="0"/>
                  <a:t>，空地的点权为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zh-CN" dirty="0"/>
                  <a:t>。</a:t>
                </a:r>
                <a:endParaRPr lang="en-US" altLang="zh-CN" dirty="0"/>
              </a:p>
              <a:p>
                <a:r>
                  <a:rPr lang="zh-CN" altLang="zh-CN" dirty="0"/>
                  <a:t>跑一遍最短路，如果最短路小于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zh-CN" altLang="zh-CN" dirty="0"/>
                  <a:t>，那么答案就是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𝑁𝑂</m:t>
                    </m:r>
                  </m:oMath>
                </a14:m>
                <a:r>
                  <a:rPr lang="zh-CN" altLang="zh-CN" dirty="0"/>
                  <a:t>，否则就是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𝑌𝐸𝑆</m:t>
                    </m:r>
                  </m:oMath>
                </a14:m>
                <a:r>
                  <a:rPr lang="zh-CN" altLang="zh-CN" dirty="0"/>
                  <a:t>。</a:t>
                </a:r>
                <a:endParaRPr lang="en-US" altLang="zh-CN" dirty="0"/>
              </a:p>
              <a:p>
                <a:r>
                  <a:rPr lang="zh-CN" altLang="zh-CN" dirty="0"/>
                  <a:t>这样的复杂度就是最短路的复杂度了，考虑到点权只有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zh-CN" dirty="0"/>
                  <a:t>，我们可以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𝑏𝑓𝑠</m:t>
                    </m:r>
                  </m:oMath>
                </a14:m>
                <a:r>
                  <a:rPr lang="zh-CN" altLang="zh-CN" dirty="0"/>
                  <a:t>，于是，做一遍复杂度与图的边数有关，即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8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𝑛𝑚</m:t>
                        </m:r>
                      </m:e>
                    </m:d>
                  </m:oMath>
                </a14:m>
                <a:r>
                  <a:rPr lang="zh-CN" altLang="zh-CN" dirty="0"/>
                  <a:t>的。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892" r="-927" b="-10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42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78000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000" dirty="0"/>
              <a:t>750H. New Year and Snowy Grid</a:t>
            </a:r>
            <a:endParaRPr lang="zh-CN" alt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zh-CN" dirty="0"/>
                  <a:t>当然，继续观察可以发现，由于只要判断最短路与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zh-CN" altLang="zh-CN" dirty="0"/>
                  <a:t>的大小关系，所以问题就转化成：是否添加一个障碍物就可以使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zh-CN" dirty="0"/>
                  <a:t>到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zh-CN" dirty="0"/>
                  <a:t>的最短路为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CN" altLang="zh-CN" dirty="0"/>
                  <a:t>，也就是，是否可以添加一个障碍物使得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zh-CN" dirty="0"/>
                  <a:t>联通。</a:t>
                </a:r>
                <a:endParaRPr lang="en-US" altLang="zh-CN" dirty="0"/>
              </a:p>
              <a:p>
                <a:r>
                  <a:rPr lang="zh-CN" altLang="zh-CN" dirty="0"/>
                  <a:t>关于联通性，很容易想到用并查集维护。</a:t>
                </a:r>
              </a:p>
              <a:p>
                <a:r>
                  <a:rPr lang="zh-CN" altLang="zh-CN" dirty="0"/>
                  <a:t>于是我们可以预处理出所有的障碍物形成的连通块，并预处理出所有相距为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zh-CN" dirty="0"/>
                  <a:t>的连通块对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r>
                  <a:rPr lang="zh-CN" altLang="zh-CN" dirty="0"/>
                  <a:t>每次询问，把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zh-CN" dirty="0"/>
                  <a:t>个点周围的点用并查集连起来，最后看一下，所有与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zh-CN" dirty="0"/>
                  <a:t>并起来的连通块和所有与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zh-CN" dirty="0"/>
                  <a:t>并起来的连通块，是否存在连通块对相距为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zh-CN" dirty="0"/>
                  <a:t>，以及是否有新添的障碍点，满足这个点到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zh-CN" dirty="0"/>
                  <a:t>集的距离加上这个点到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zh-CN" altLang="zh-CN" dirty="0"/>
                  <a:t>集的距离不超过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zh-CN" dirty="0"/>
                  <a:t>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892" b="-10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43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2485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772E. Verifying Kingdom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No.3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44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6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772E. Verifying Kingdom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交互题，交互库有一棵二叉树，这棵树的非叶节点的儿子树都为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2</m:t>
                    </m:r>
                  </m:oMath>
                </a14:m>
                <a:r>
                  <a:rPr lang="zh-CN" altLang="en-US" dirty="0"/>
                  <a:t>。每次询问你可以给出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𝑎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𝑏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𝑐</m:t>
                        </m:r>
                      </m:e>
                    </m:d>
                  </m:oMath>
                </a14:m>
                <a:r>
                  <a:rPr lang="zh-CN" altLang="en-US" dirty="0"/>
                  <a:t>三个不同的点，交互库会回答你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0" dirty="0" smtClean="0">
                        <a:latin typeface="Cambria Math"/>
                      </a:rPr>
                      <m:t>lca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𝑎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𝑏</m:t>
                        </m:r>
                      </m:e>
                    </m:d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0" dirty="0" smtClean="0">
                        <a:latin typeface="Cambria Math"/>
                      </a:rPr>
                      <m:t>lca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𝑏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𝑐</m:t>
                        </m:r>
                      </m:e>
                    </m:d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0" dirty="0" smtClean="0">
                        <a:latin typeface="Cambria Math"/>
                      </a:rPr>
                      <m:t>lca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𝑎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𝑐</m:t>
                        </m:r>
                      </m:e>
                    </m:d>
                  </m:oMath>
                </a14:m>
                <a:r>
                  <a:rPr lang="zh-CN" altLang="en-US" dirty="0"/>
                  <a:t>中深度最深的那个，若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0" dirty="0" smtClean="0">
                        <a:latin typeface="Cambria Math"/>
                      </a:rPr>
                      <m:t>lca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𝑎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𝑏</m:t>
                        </m:r>
                      </m:e>
                    </m:d>
                  </m:oMath>
                </a14:m>
                <a:r>
                  <a:rPr lang="zh-CN" altLang="en-US" dirty="0"/>
                  <a:t>最深会返回字母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𝑋</m:t>
                    </m:r>
                  </m:oMath>
                </a14:m>
                <a:r>
                  <a:rPr lang="zh-CN" altLang="en-US" dirty="0"/>
                  <a:t>，若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0" dirty="0" smtClean="0">
                        <a:latin typeface="Cambria Math"/>
                      </a:rPr>
                      <m:t>lca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𝑏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𝑐</m:t>
                        </m:r>
                      </m:e>
                    </m:d>
                  </m:oMath>
                </a14:m>
                <a:r>
                  <a:rPr lang="zh-CN" altLang="en-US" dirty="0"/>
                  <a:t>最深会返回字母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𝑌</m:t>
                    </m:r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0" dirty="0" smtClean="0">
                        <a:latin typeface="Cambria Math"/>
                      </a:rPr>
                      <m:t>lca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𝑎</m:t>
                        </m:r>
                        <m:r>
                          <a:rPr lang="en-US" altLang="zh-CN" i="1" dirty="0" smtClean="0">
                            <a:latin typeface="Cambria Math"/>
                          </a:rPr>
                          <m:t>,</m:t>
                        </m:r>
                        <m:r>
                          <a:rPr lang="en-US" altLang="zh-CN" i="1" dirty="0" smtClean="0">
                            <a:latin typeface="Cambria Math"/>
                          </a:rPr>
                          <m:t>𝑐</m:t>
                        </m:r>
                      </m:e>
                    </m:d>
                  </m:oMath>
                </a14:m>
                <a:r>
                  <a:rPr lang="zh-CN" altLang="en-US" dirty="0"/>
                  <a:t>最深会返回字母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𝑍</m:t>
                    </m:r>
                  </m:oMath>
                </a14:m>
                <a:r>
                  <a:rPr lang="zh-CN" altLang="en-US" dirty="0"/>
                  <a:t>。请你输出与交互库同构的任意一棵树。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  <m:r>
                      <a:rPr lang="en-US" altLang="zh-CN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3</m:t>
                        </m:r>
                      </m:sup>
                    </m:sSup>
                  </m:oMath>
                </a14:m>
                <a:r>
                  <a:rPr lang="zh-CN" altLang="en-US" dirty="0"/>
                  <a:t>，询问不能超过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10</m:t>
                    </m:r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081" r="-1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45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4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772E. Verifying Kingdom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考虑一个点一个点地加入树中，问题就转换成了如何快速判断一个点在当前树中的位置。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一个显而易见的想法是点分治。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每次找到当前树的重心，然后询问重心左子树的叶子、右子树的叶子和要加入的点。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如果返回的是左子树的叶子和加入点的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𝑙𝑐𝑎</m:t>
                    </m:r>
                  </m:oMath>
                </a14:m>
                <a:r>
                  <a:rPr lang="zh-CN" altLang="en-US" dirty="0"/>
                  <a:t>最深，那么说明加入点在左子树，就点分左子树。右子树同理。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如果返回的是左右子树，那就说明要加入的点在外面，则点分外面的部分。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总的复杂度是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dirty="0" smtClean="0">
                                <a:latin typeface="Cambria Math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b="0" i="1" dirty="0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func>
                          <m:func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b="0" i="0" dirty="0" smtClean="0">
                                <a:latin typeface="Cambria Math"/>
                              </a:rPr>
                              <m:t>log</m:t>
                            </m:r>
                          </m:fName>
                          <m:e>
                            <m:r>
                              <a:rPr lang="en-US" altLang="zh-CN" b="0" i="1" dirty="0" smtClean="0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081" r="-618" b="-2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46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7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627F. Island Puzzle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No.2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47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6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627F. Island Puzzle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有一棵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  <m:r>
                      <a:rPr lang="en-US" altLang="zh-CN" i="1" dirty="0" smtClean="0">
                        <a:latin typeface="Cambria Math"/>
                      </a:rPr>
                      <m:t>+1</m:t>
                    </m:r>
                  </m:oMath>
                </a14:m>
                <a:r>
                  <a:rPr lang="zh-CN" altLang="en-US" dirty="0"/>
                  <a:t>个点树，在上面玩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dirty="0"/>
                  <a:t>数码，问是否有解和最小步数，若无解，则问加一条边是否有解和最小步数。若不用添边则输出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CN" altLang="en-US" dirty="0"/>
                  <a:t>和最小步数，若要添边则输出添的边和最小步数，若无解输出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𝑛</m:t>
                    </m:r>
                    <m:r>
                      <a:rPr lang="en-US" altLang="zh-CN" i="1" dirty="0" smtClean="0">
                        <a:latin typeface="Cambria Math"/>
                      </a:rPr>
                      <m:t>≤2×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latin typeface="Cambria Math"/>
                            <a:ea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  <a:ea typeface="Cambria Math"/>
                          </a:rPr>
                          <m:t>5</m:t>
                        </m:r>
                      </m:sup>
                    </m:sSup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0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48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4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627F. Island Puzzle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zh-CN" dirty="0"/>
                  <a:t>这道题其实不难，只是代码量比较大，特判比较多。</a:t>
                </a:r>
              </a:p>
              <a:p>
                <a:r>
                  <a:rPr lang="zh-CN" altLang="zh-CN" dirty="0"/>
                  <a:t>首先可以发现，如果空节点没有经过环的话（即不额外添边的情况），那么不管空节点怎么移动，只要空节点最后的位置确定，那么其它所有</a:t>
                </a:r>
                <a:r>
                  <a:rPr lang="zh-CN" altLang="en-US" dirty="0"/>
                  <a:t>数字</a:t>
                </a:r>
                <a:r>
                  <a:rPr lang="zh-CN" altLang="zh-CN" dirty="0"/>
                  <a:t>的位置</a:t>
                </a:r>
                <a:r>
                  <a:rPr lang="zh-CN" altLang="en-US" dirty="0"/>
                  <a:t>都能</a:t>
                </a:r>
                <a:r>
                  <a:rPr lang="zh-CN" altLang="zh-CN" dirty="0"/>
                  <a:t>确定。</a:t>
                </a:r>
              </a:p>
              <a:p>
                <a:r>
                  <a:rPr lang="zh-CN" altLang="zh-CN" dirty="0"/>
                  <a:t>而添一条边，就会得到环</a:t>
                </a:r>
                <a:r>
                  <a:rPr lang="zh-CN" altLang="en-US" dirty="0"/>
                  <a:t>套</a:t>
                </a:r>
                <a:r>
                  <a:rPr lang="zh-CN" altLang="zh-CN" dirty="0"/>
                  <a:t>树，那么空节点一定是先移动到环上，然后绕着环走若干圈，最后再走向目的地。</a:t>
                </a:r>
              </a:p>
              <a:p>
                <a:r>
                  <a:rPr lang="zh-CN" altLang="zh-CN" dirty="0"/>
                  <a:t>考虑如何判断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zh-CN" altLang="zh-CN" dirty="0"/>
                  <a:t>的情况：先将空节点从起点移动到终点（设终点为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𝑒𝑛𝑑</m:t>
                    </m:r>
                  </m:oMath>
                </a14:m>
                <a:r>
                  <a:rPr lang="zh-CN" altLang="zh-CN" dirty="0"/>
                  <a:t>），看一下所有不在自己目标位置的</a:t>
                </a:r>
                <a:r>
                  <a:rPr lang="zh-CN" altLang="en-US" dirty="0"/>
                  <a:t>数字</a:t>
                </a:r>
                <a:r>
                  <a:rPr lang="zh-CN" altLang="zh-CN" dirty="0"/>
                  <a:t>是否可以添一条边组成一个环。如果不能组成，答案就是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zh-CN" altLang="zh-CN" dirty="0"/>
                  <a:t>，如果所有</a:t>
                </a:r>
                <a:r>
                  <a:rPr lang="zh-CN" altLang="en-US" dirty="0"/>
                  <a:t>数字</a:t>
                </a:r>
                <a:r>
                  <a:rPr lang="zh-CN" altLang="zh-CN" dirty="0"/>
                  <a:t>都在目标位置上，那么，答案就是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CN" altLang="zh-CN" dirty="0"/>
                  <a:t>，</a:t>
                </a:r>
                <a:r>
                  <a:rPr lang="zh-CN" altLang="en-US" dirty="0"/>
                  <a:t>最小步数</a:t>
                </a:r>
                <a:r>
                  <a:rPr lang="zh-CN" altLang="zh-CN" dirty="0"/>
                  <a:t>就是空节点从起点移到终点的距离。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2027" r="-3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49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7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578E. Walking!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当得到的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dirty="0"/>
                  <a:t>个序列中至少存在一个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𝐿𝐿</m:t>
                    </m:r>
                  </m:oMath>
                </a14:m>
                <a:r>
                  <a:rPr lang="zh-CN" altLang="en-US" dirty="0"/>
                  <a:t>或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𝑅𝑅</m:t>
                    </m:r>
                  </m:oMath>
                </a14:m>
                <a:r>
                  <a:rPr lang="zh-CN" altLang="en-US" dirty="0"/>
                  <a:t>时，做法就很简单了。如果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𝐿𝐿</m:t>
                    </m:r>
                  </m:oMath>
                </a14:m>
                <a:r>
                  <a:rPr lang="zh-CN" altLang="en-US" dirty="0"/>
                  <a:t>比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𝑅𝑅</m:t>
                    </m:r>
                  </m:oMath>
                </a14:m>
                <a:r>
                  <a:rPr lang="zh-CN" altLang="en-US" dirty="0"/>
                  <a:t>多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en-US" dirty="0"/>
                  <a:t>，那么把它们按如下方法进行拼接：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𝐿𝐿𝑅𝑅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…</m:t>
                    </m:r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𝑅𝑅𝐿𝐿</m:t>
                    </m:r>
                  </m:oMath>
                </a14:m>
                <a:r>
                  <a:rPr lang="zh-CN" altLang="en-US" dirty="0"/>
                  <a:t>。得到一个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𝐿𝐿</m:t>
                    </m:r>
                  </m:oMath>
                </a14:m>
                <a:r>
                  <a:rPr lang="zh-CN" altLang="en-US" dirty="0"/>
                  <a:t>，然后再把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𝐿𝑅</m:t>
                    </m:r>
                  </m:oMath>
                </a14:m>
                <a:r>
                  <a:rPr lang="zh-CN" altLang="en-US" dirty="0"/>
                  <a:t>都拼在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𝐿𝐿</m:t>
                    </m:r>
                  </m:oMath>
                </a14:m>
                <a:r>
                  <a:rPr lang="zh-CN" altLang="en-US" dirty="0"/>
                  <a:t>的左边，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zh-CN" altLang="en-US" dirty="0"/>
                  <a:t>都拼在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𝐿𝐿</m:t>
                    </m:r>
                  </m:oMath>
                </a14:m>
                <a:r>
                  <a:rPr lang="zh-CN" altLang="en-US" dirty="0"/>
                  <a:t>的右边。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𝑅𝑅</m:t>
                    </m:r>
                  </m:oMath>
                </a14:m>
                <a:r>
                  <a:rPr lang="zh-CN" altLang="en-US" dirty="0"/>
                  <a:t>比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𝐿𝐿</m:t>
                    </m:r>
                  </m:oMath>
                </a14:m>
                <a:r>
                  <a:rPr lang="zh-CN" altLang="en-US" dirty="0"/>
                  <a:t>多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en-US" dirty="0"/>
                  <a:t>同理。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如果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𝐿𝐿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𝑅𝑅</m:t>
                    </m:r>
                  </m:oMath>
                </a14:m>
                <a:r>
                  <a:rPr lang="zh-CN" altLang="en-US" dirty="0"/>
                  <a:t>一样多，用之前的拼法使得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𝐿𝐿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𝑅𝑅</m:t>
                    </m:r>
                  </m:oMath>
                </a14:m>
                <a:r>
                  <a:rPr lang="zh-CN" altLang="en-US" dirty="0"/>
                  <a:t>的数量恰好为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1</m:t>
                    </m:r>
                  </m:oMath>
                </a14:m>
                <a:r>
                  <a:rPr lang="zh-CN" altLang="en-US" dirty="0"/>
                  <a:t>，若存在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𝑅𝐿</m:t>
                    </m:r>
                  </m:oMath>
                </a14:m>
                <a:r>
                  <a:rPr lang="zh-CN" altLang="en-US" dirty="0"/>
                  <a:t>则这么拼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𝐿𝑅</m:t>
                        </m:r>
                      </m:e>
                    </m:d>
                    <m:r>
                      <a:rPr lang="en-US" altLang="zh-CN" i="1" dirty="0" smtClean="0">
                        <a:latin typeface="Cambria Math"/>
                      </a:rPr>
                      <m:t>𝐿𝐿𝑅𝐿𝑅𝑅</m:t>
                    </m:r>
                  </m:oMath>
                </a14:m>
                <a:r>
                  <a:rPr lang="zh-CN" altLang="en-US" dirty="0"/>
                  <a:t>，若存在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𝐿𝑅</m:t>
                    </m:r>
                  </m:oMath>
                </a14:m>
                <a:r>
                  <a:rPr lang="zh-CN" altLang="en-US" dirty="0"/>
                  <a:t>同理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/>
                      </a:rPr>
                      <m:t>𝑅𝑅𝐿𝑅𝐿𝐿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latin typeface="Cambria Math"/>
                          </a:rPr>
                          <m:t>𝑅𝐿</m:t>
                        </m:r>
                      </m:e>
                    </m:d>
                    <m:r>
                      <a:rPr lang="en-US" altLang="zh-CN" i="1" dirty="0">
                        <a:latin typeface="Cambria Math"/>
                      </a:rPr>
                      <m:t> </m:t>
                    </m:r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如果不存在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𝐿𝐿</m:t>
                    </m:r>
                  </m:oMath>
                </a14:m>
                <a:r>
                  <a:rPr lang="zh-CN" altLang="en-US" dirty="0"/>
                  <a:t>或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𝑅𝑅</m:t>
                    </m:r>
                  </m:oMath>
                </a14:m>
                <a:r>
                  <a:rPr lang="zh-CN" altLang="en-US" dirty="0"/>
                  <a:t>，那么随便找一对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𝐿𝑅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𝑅𝐿</m:t>
                    </m:r>
                  </m:oMath>
                </a14:m>
                <a:r>
                  <a:rPr lang="zh-CN" altLang="en-US" dirty="0"/>
                  <a:t>，假设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𝐿𝑅</m:t>
                    </m:r>
                  </m:oMath>
                </a14:m>
                <a:r>
                  <a:rPr lang="zh-CN" altLang="en-US" dirty="0"/>
                  <a:t>的最后一个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𝑅</m:t>
                    </m:r>
                  </m:oMath>
                </a14:m>
                <a:r>
                  <a:rPr lang="zh-CN" altLang="en-US" dirty="0"/>
                  <a:t>比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𝑅𝐿</m:t>
                    </m:r>
                  </m:oMath>
                </a14:m>
                <a:r>
                  <a:rPr lang="zh-CN" altLang="en-US" dirty="0"/>
                  <a:t>的最后一个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</m:t>
                    </m:r>
                  </m:oMath>
                </a14:m>
                <a:r>
                  <a:rPr lang="zh-CN" altLang="en-US" dirty="0"/>
                  <a:t>位置更靠后，那么直接把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𝐿𝑅</m:t>
                    </m:r>
                  </m:oMath>
                </a14:m>
                <a:r>
                  <a:rPr lang="zh-CN" altLang="en-US" dirty="0"/>
                  <a:t>的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𝑅</m:t>
                    </m:r>
                  </m:oMath>
                </a14:m>
                <a:r>
                  <a:rPr lang="zh-CN" altLang="en-US" dirty="0"/>
                  <a:t>接到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𝑅𝐿</m:t>
                    </m:r>
                  </m:oMath>
                </a14:m>
                <a:r>
                  <a:rPr lang="zh-CN" altLang="en-US" dirty="0"/>
                  <a:t>的后面即可得到一个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𝐿𝐿</m:t>
                    </m:r>
                  </m:oMath>
                </a14:m>
                <a:r>
                  <a:rPr lang="zh-CN" altLang="en-US" dirty="0"/>
                  <a:t>和一个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/>
                      </a:rPr>
                      <m:t>𝑅𝑅</m:t>
                    </m:r>
                  </m:oMath>
                </a14:m>
                <a:r>
                  <a:rPr lang="zh-CN" altLang="en-US" dirty="0"/>
                  <a:t>。反之同理。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 r="-11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5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281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627F. Island Puzzle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zh-CN" dirty="0"/>
                  <a:t>但是判断“所有不在自己目标位置的</a:t>
                </a:r>
                <a:r>
                  <a:rPr lang="zh-CN" altLang="en-US" dirty="0"/>
                  <a:t>数字</a:t>
                </a:r>
                <a:r>
                  <a:rPr lang="zh-CN" altLang="zh-CN" dirty="0"/>
                  <a:t>是否可以添一条边组成一个环”比较麻烦，</a:t>
                </a:r>
                <a:r>
                  <a:rPr lang="zh-CN" altLang="en-US" dirty="0"/>
                  <a:t>需要</a:t>
                </a:r>
                <a:r>
                  <a:rPr lang="zh-CN" altLang="zh-CN" dirty="0"/>
                  <a:t>具体分析一下：</a:t>
                </a:r>
                <a:endParaRPr lang="en-US" altLang="zh-CN" dirty="0"/>
              </a:p>
              <a:p>
                <a:r>
                  <a:rPr lang="zh-CN" altLang="zh-CN" dirty="0"/>
                  <a:t>如果只有一条链的话，假设</a:t>
                </a:r>
                <a:r>
                  <a:rPr lang="zh-CN" altLang="en-US" dirty="0"/>
                  <a:t>数字</a:t>
                </a:r>
                <a:r>
                  <a:rPr lang="zh-CN" altLang="zh-CN" dirty="0"/>
                  <a:t>组成的链的两端为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zh-CN" dirty="0"/>
                  <a:t>，且离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𝑒𝑛𝑑</m:t>
                    </m:r>
                  </m:oMath>
                </a14:m>
                <a:r>
                  <a:rPr lang="zh-CN" altLang="zh-CN" dirty="0"/>
                  <a:t>较近的那个点为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zh-CN" dirty="0"/>
                  <a:t>，设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zh-CN" altLang="zh-CN" dirty="0"/>
                  <a:t>表示与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zh-CN" dirty="0"/>
                  <a:t>相邻的，且在路径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𝑒𝑛𝑑</m:t>
                        </m:r>
                        <m:r>
                          <a:rPr lang="en-US" altLang="zh-CN" b="0" i="0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zh-CN" altLang="zh-CN" dirty="0"/>
                  <a:t>上的点</a:t>
                </a:r>
                <a:r>
                  <a:rPr lang="zh-CN" altLang="en-US" dirty="0"/>
                  <a:t>，</a:t>
                </a:r>
                <a:r>
                  <a:rPr lang="zh-CN" altLang="zh-CN" dirty="0"/>
                  <a:t>显然我们只能添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zh-CN" altLang="zh-CN" dirty="0"/>
                  <a:t>这条边；</a:t>
                </a:r>
                <a:endParaRPr lang="en-US" altLang="zh-CN" dirty="0"/>
              </a:p>
              <a:p>
                <a:r>
                  <a:rPr lang="zh-CN" altLang="zh-CN" dirty="0"/>
                  <a:t>如果有两条链的话（设其为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CN" altLang="zh-CN" dirty="0"/>
                  <a:t>），</a:t>
                </a:r>
                <a:r>
                  <a:rPr lang="zh-CN" altLang="en-US" dirty="0"/>
                  <a:t>必须存在</a:t>
                </a:r>
                <a:r>
                  <a:rPr lang="zh-CN" altLang="zh-CN" dirty="0"/>
                  <a:t>一个点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zh-CN" altLang="zh-CN" dirty="0"/>
                  <a:t>，使得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zh-CN" altLang="zh-CN" dirty="0"/>
                  <a:t>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zh-CN" dirty="0"/>
                  <a:t>的其中一个端点相邻，与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CN" altLang="zh-CN" dirty="0"/>
                  <a:t>的其中一个端点相邻，并且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zh-CN" altLang="zh-CN" dirty="0"/>
                  <a:t>可以由空节点从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𝑒𝑛𝑑</m:t>
                    </m:r>
                  </m:oMath>
                </a14:m>
                <a:r>
                  <a:rPr lang="zh-CN" altLang="zh-CN" dirty="0"/>
                  <a:t>不经过这两条链到达，如果不满足的话，肯定无解。设离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zh-CN" altLang="zh-CN" dirty="0"/>
                  <a:t>距离不是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zh-CN" altLang="zh-CN" dirty="0"/>
                  <a:t>的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CN" altLang="zh-CN" dirty="0"/>
                  <a:t>的端点分别为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zh-CN" dirty="0"/>
                  <a:t>，显然我们只能添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zh-CN" altLang="zh-CN" dirty="0"/>
                  <a:t>这条边。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892" r="-51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50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151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627F. Island Puzzle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zh-CN" dirty="0"/>
                  <a:t>这样子，我们就知道了应该添的边是哪一条了，之后就是考虑最小步数的问题了。</a:t>
                </a:r>
                <a:endParaRPr lang="en-US" altLang="zh-CN" dirty="0"/>
              </a:p>
              <a:p>
                <a:r>
                  <a:rPr lang="zh-CN" altLang="zh-CN" dirty="0"/>
                  <a:t>最小步数一定是空节点走最短路到达环，再顺时针或逆时针绕环走，直到环上所有</a:t>
                </a:r>
                <a:r>
                  <a:rPr lang="zh-CN" altLang="en-US" dirty="0"/>
                  <a:t>数字</a:t>
                </a:r>
                <a:r>
                  <a:rPr lang="zh-CN" altLang="zh-CN" dirty="0"/>
                  <a:t>都到达了目标位置，最后走最短路到达终点。</a:t>
                </a:r>
              </a:p>
              <a:p>
                <a:r>
                  <a:rPr lang="zh-CN" altLang="zh-CN" dirty="0"/>
                  <a:t>整道题目的难度主要是在实现上，特判比较多。</a:t>
                </a:r>
              </a:p>
              <a:p>
                <a:r>
                  <a:rPr lang="zh-CN" altLang="zh-CN" dirty="0"/>
                  <a:t>总的时间复杂度，写的优美一点是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</a:rPr>
                          <m:t>𝑛</m:t>
                        </m:r>
                      </m:e>
                    </m:d>
                  </m:oMath>
                </a14:m>
                <a:r>
                  <a:rPr lang="zh-CN" altLang="zh-CN" dirty="0"/>
                  <a:t>的，写的暴力一点是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</a:rPr>
                          <m:t>𝑛</m:t>
                        </m:r>
                        <m:func>
                          <m:func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/>
                              </a:rPr>
                              <m:t>log</m:t>
                            </m:r>
                          </m:fName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zh-CN" dirty="0"/>
                  <a:t>的，都可以通过本题。</a:t>
                </a:r>
              </a:p>
              <a:p>
                <a:pPr>
                  <a:lnSpc>
                    <a:spcPct val="100000"/>
                  </a:lnSpc>
                </a:pPr>
                <a:endParaRPr lang="zh-CN" altLang="en-US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89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51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718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725G. Messages on a Tree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No.1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52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6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725G. Messages on a Tree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sz="2000" dirty="0"/>
                  <a:t>【</a:t>
                </a:r>
                <a:r>
                  <a:rPr lang="zh-CN" altLang="en-US" sz="2000" dirty="0"/>
                  <a:t>题目大意</a:t>
                </a:r>
                <a:r>
                  <a:rPr lang="en-US" altLang="zh-CN" sz="2000" dirty="0"/>
                  <a:t>】</a:t>
                </a:r>
                <a:r>
                  <a:rPr lang="zh-CN" altLang="en-US" sz="2000" dirty="0"/>
                  <a:t>一棵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𝑛</m:t>
                    </m:r>
                    <m:r>
                      <a:rPr lang="en-US" altLang="zh-CN" sz="2000" i="1" dirty="0" smtClean="0">
                        <a:latin typeface="Cambria Math"/>
                      </a:rPr>
                      <m:t>+1</m:t>
                    </m:r>
                  </m:oMath>
                </a14:m>
                <a:r>
                  <a:rPr lang="zh-CN" altLang="en-US" sz="2000" dirty="0"/>
                  <a:t>个节点的有根树，编号从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0</m:t>
                    </m:r>
                  </m:oMath>
                </a14:m>
                <a:r>
                  <a:rPr lang="zh-CN" altLang="en-US" sz="2000" dirty="0"/>
                  <a:t>到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zh-CN" altLang="en-US" sz="2000" dirty="0"/>
                  <a:t>，其中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0</m:t>
                    </m:r>
                  </m:oMath>
                </a14:m>
                <a:r>
                  <a:rPr lang="zh-CN" altLang="en-US" sz="2000" dirty="0"/>
                  <a:t>号结点为根，父亲编号小于儿子编号，每条边进行信息传导都需要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1</m:t>
                    </m:r>
                  </m:oMath>
                </a14:m>
                <a:r>
                  <a:rPr lang="zh-CN" altLang="en-US" sz="2000" dirty="0"/>
                  <a:t>秒。一共有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𝑚</m:t>
                    </m:r>
                  </m:oMath>
                </a14:m>
                <a:r>
                  <a:rPr lang="zh-CN" altLang="en-US" sz="2000" dirty="0"/>
                  <a:t>个操作，每个操作形如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i="1" dirty="0" err="1">
                            <a:latin typeface="Cambria Math"/>
                          </a:rPr>
                          <m:t>𝑥</m:t>
                        </m:r>
                        <m:r>
                          <a:rPr lang="en-US" altLang="zh-CN" sz="2000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sz="2000" i="1" dirty="0" err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zh-CN" altLang="en-US" sz="2000" dirty="0"/>
                  <a:t>，表示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𝑡</m:t>
                    </m:r>
                  </m:oMath>
                </a14:m>
                <a:r>
                  <a:rPr lang="zh-CN" altLang="en-US" sz="2000" dirty="0"/>
                  <a:t>时刻，节点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sz="2000" dirty="0"/>
                  <a:t>向它的父亲发了一条请求。对于一个收到请求的节点，如果是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0</m:t>
                    </m:r>
                  </m:oMath>
                </a14:m>
                <a:r>
                  <a:rPr lang="zh-CN" altLang="en-US" sz="2000" dirty="0"/>
                  <a:t>号点或者等待节点，那么就直接发送回答给请求传来的节点，否则向父亲发送请求，并变成等待节点。对于一个收到回答的等待节点，会把回答发给请求传来节点，并解除等待。对于同一时刻收到多个请求的，先处理请求发起者编号小的请求，对于同时收到请求和回答的，先处理回答，再处理请求。你的任务是对于每个操作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i="1" dirty="0" err="1">
                            <a:latin typeface="Cambria Math"/>
                          </a:rPr>
                          <m:t>𝑥</m:t>
                        </m:r>
                        <m:r>
                          <a:rPr lang="en-US" altLang="zh-CN" sz="2000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sz="2000" i="1" dirty="0" err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zh-CN" altLang="en-US" sz="2000" dirty="0"/>
                  <a:t>，求出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sz="2000" dirty="0"/>
                  <a:t>收到自己发出请求的回答的时刻。</a:t>
                </a:r>
                <a:endParaRPr lang="en-US" altLang="zh-CN" sz="2000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sz="2000" dirty="0"/>
                  <a:t>【</a:t>
                </a:r>
                <a:r>
                  <a:rPr lang="zh-CN" altLang="en-US" sz="2000" dirty="0"/>
                  <a:t>数据范围</a:t>
                </a:r>
                <a:r>
                  <a:rPr lang="en-US" altLang="zh-CN" sz="2000" dirty="0"/>
                  <a:t>】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𝑛</m:t>
                    </m:r>
                    <m:r>
                      <a:rPr lang="en-US" altLang="zh-CN" sz="2000" i="1" dirty="0" smtClean="0">
                        <a:latin typeface="Cambria Math"/>
                      </a:rPr>
                      <m:t>,</m:t>
                    </m:r>
                    <m:r>
                      <a:rPr lang="en-US" altLang="zh-CN" sz="2000" i="1" dirty="0" smtClean="0">
                        <a:latin typeface="Cambria Math"/>
                      </a:rPr>
                      <m:t>𝑚</m:t>
                    </m:r>
                    <m:r>
                      <a:rPr lang="en-US" altLang="zh-CN" sz="2000" i="1" dirty="0" smtClean="0">
                        <a:latin typeface="Cambria Math"/>
                      </a:rPr>
                      <m:t>≤2×</m:t>
                    </m:r>
                    <m:sSup>
                      <m:sSupPr>
                        <m:ctrlPr>
                          <a:rPr lang="en-US" altLang="zh-CN" sz="2000" b="0" i="1" dirty="0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pPr>
                      <m:e>
                        <m:r>
                          <a:rPr lang="en-US" altLang="zh-CN" sz="2000" b="0" i="1" dirty="0" smtClean="0">
                            <a:latin typeface="Cambria Math"/>
                            <a:ea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sz="2000" b="0" i="1" dirty="0" smtClean="0">
                            <a:latin typeface="Cambria Math"/>
                            <a:ea typeface="Cambria Math"/>
                          </a:rPr>
                          <m:t>5</m:t>
                        </m:r>
                      </m:sup>
                    </m:sSup>
                  </m:oMath>
                </a14:m>
                <a:r>
                  <a:rPr lang="zh-CN" altLang="en-US" sz="2000" dirty="0"/>
                  <a:t>，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/>
                      </a:rPr>
                      <m:t>𝑡</m:t>
                    </m:r>
                    <m:r>
                      <a:rPr lang="en-US" altLang="zh-CN" sz="2000" i="1" dirty="0" smtClean="0">
                        <a:latin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sz="20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sz="2000" i="1" dirty="0" smtClean="0">
                            <a:latin typeface="Cambria Math"/>
                          </a:rPr>
                          <m:t>9</m:t>
                        </m:r>
                      </m:sup>
                    </m:sSup>
                  </m:oMath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618" t="-676" r="-40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53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4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725G. Messages on a Tree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显然应该把每个操作按时间与深度的和排序，这样子操作之间的优先级就确定了。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每个点维护一个等待结束的时刻，于是问题就变成了到根上路径求第一个大于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dirty="0"/>
                  <a:t>的点和连上覆盖等差数列。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就写写麻烦一点，思路还是挺清晰的，树剖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+</m:t>
                    </m:r>
                  </m:oMath>
                </a14:m>
                <a:r>
                  <a:rPr lang="zh-CN" altLang="en-US" dirty="0"/>
                  <a:t>线段树，复杂度是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latin typeface="Cambria Math"/>
                          </a:rPr>
                          <m:t>𝑛</m:t>
                        </m:r>
                        <m:func>
                          <m:func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p>
                              <m:sSupPr>
                                <m:ctrlPr>
                                  <a:rPr lang="en-US" altLang="zh-CN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dirty="0">
                                    <a:latin typeface="Cambria Math"/>
                                  </a:rPr>
                                  <m:t>log</m:t>
                                </m:r>
                              </m:e>
                              <m:sup>
                                <m:r>
                                  <a:rPr lang="en-US" altLang="zh-CN" b="0" i="0" dirty="0" smtClea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fName>
                          <m:e>
                            <m:r>
                              <a:rPr lang="en-US" altLang="zh-CN" i="1" dirty="0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en-US" dirty="0"/>
                  <a:t>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54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7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dirty="0"/>
              <a:t>THANKS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谢谢观看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439EBEE-5886-4601-81E6-43695BA3D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5A964-BF1D-474E-B6F3-1CCBA5596423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4B34749-6B73-475F-ADCC-A34D657D8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55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4400" dirty="0"/>
              <a:t>578E. Walking!</a:t>
            </a:r>
            <a:endParaRPr lang="zh-CN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那么最后的问题就是怎么求出最小的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𝑘</m:t>
                    </m:r>
                  </m:oMath>
                </a14:m>
                <a:r>
                  <a:rPr lang="zh-CN" altLang="en-US" dirty="0"/>
                  <a:t>和这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𝑘</m:t>
                    </m:r>
                  </m:oMath>
                </a14:m>
                <a:r>
                  <a:rPr lang="zh-CN" altLang="en-US" dirty="0"/>
                  <a:t>个序列。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贪心，每次找最近的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𝐿</m:t>
                    </m:r>
                  </m:oMath>
                </a14:m>
                <a:r>
                  <a:rPr lang="zh-CN" altLang="en-US" dirty="0"/>
                  <a:t>或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𝑅</m:t>
                    </m:r>
                  </m:oMath>
                </a14:m>
                <a:r>
                  <a:rPr lang="zh-CN" altLang="en-US" dirty="0"/>
                  <a:t>，直到找不到再开始新的一轮，直接用并查集或其他数据结构维护即可。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时间复杂度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/>
                          </a:rPr>
                          <m:t>𝑛</m:t>
                        </m:r>
                        <m:func>
                          <m:func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b="0" i="0" smtClean="0">
                                <a:latin typeface="Cambria Math"/>
                              </a:rPr>
                              <m:t>log</m:t>
                            </m:r>
                          </m:fName>
                          <m:e>
                            <m:r>
                              <a:rPr lang="en-US" altLang="zh-CN" b="0" i="1" smtClean="0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en-US" dirty="0"/>
                  <a:t>，空间复杂度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</a:rPr>
                          <m:t>𝑛</m:t>
                        </m:r>
                      </m:e>
                    </m:d>
                  </m:oMath>
                </a14:m>
                <a:r>
                  <a:rPr lang="zh-CN" altLang="en-US" dirty="0"/>
                  <a:t>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>
                <a:blip r:embed="rId7"/>
                <a:stretch>
                  <a:fillRect l="-1005" t="-1216" r="-51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6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8445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788D. Recover a functional graph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No.12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607E4-7656-4A90-A710-E7EF00F6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9762-286B-4ECF-BBDE-61684A722971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59EB12-6DA6-496E-9137-55B75193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7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57383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dirty="0"/>
              <a:t>788D. Recover a functional graph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题目大意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交互题，平面上有一些平行于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dirty="0"/>
                  <a:t>轴和平行于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en-US" dirty="0"/>
                  <a:t>轴的直线。每次询问你可以给出平面上的一个点，交互库会给出与这个点距离最近的直线的距离。你需要确定所有的直线。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en-US" altLang="zh-CN" dirty="0"/>
                  <a:t>【</a:t>
                </a:r>
                <a:r>
                  <a:rPr lang="zh-CN" altLang="en-US" dirty="0"/>
                  <a:t>数据范围</a:t>
                </a:r>
                <a:r>
                  <a:rPr lang="en-US" altLang="zh-CN" dirty="0"/>
                  <a:t>】</a:t>
                </a:r>
                <a:r>
                  <a:rPr lang="zh-CN" altLang="en-US" dirty="0"/>
                  <a:t>平行于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dirty="0"/>
                  <a:t>轴和平行于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en-US" dirty="0"/>
                  <a:t>轴的直线各不超过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4</m:t>
                        </m:r>
                      </m:sup>
                    </m:sSup>
                  </m:oMath>
                </a14:m>
                <a:r>
                  <a:rPr lang="zh-CN" altLang="en-US" dirty="0"/>
                  <a:t>条，坐标范围的绝对值不超过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i="1" dirty="0" smtClean="0">
                            <a:latin typeface="Cambria Math"/>
                          </a:rPr>
                          <m:t>8</m:t>
                        </m:r>
                      </m:sup>
                    </m:sSup>
                  </m:oMath>
                </a14:m>
                <a:r>
                  <a:rPr lang="zh-CN" altLang="en-US" dirty="0"/>
                  <a:t>。询问次数不能超过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3</m:t>
                    </m:r>
                    <m:r>
                      <a:rPr lang="en-US" altLang="zh-CN" i="1" dirty="0" smtClean="0">
                        <a:latin typeface="Cambria Math"/>
                        <a:ea typeface="Cambria Math"/>
                      </a:rPr>
                      <m:t>×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latin typeface="Cambria Math"/>
                            <a:ea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  <a:ea typeface="Cambria Math"/>
                          </a:rPr>
                          <m:t>5</m:t>
                        </m:r>
                      </m:sup>
                    </m:sSup>
                  </m:oMath>
                </a14:m>
                <a:r>
                  <a:rPr lang="zh-CN" altLang="en-US" dirty="0"/>
                  <a:t>。</a:t>
                </a:r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8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17922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dirty="0"/>
              <a:t>788D. Recover a functional graph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/>
              <p:cNvSpPr>
                <a:spLocks noGrp="1"/>
              </p:cNvSpPr>
              <p:nvPr>
                <p:ph idx="1"/>
                <p:custDataLst>
                  <p:tags r:id="rId3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首先一个想法是询问形如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i="1" dirty="0" err="1" smtClean="0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 smtClean="0"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r>
                  <a:rPr lang="zh-CN" altLang="en-US" dirty="0"/>
                  <a:t>的点，当得到的回答为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0</m:t>
                    </m:r>
                  </m:oMath>
                </a14:m>
                <a:r>
                  <a:rPr lang="zh-CN" altLang="en-US" dirty="0"/>
                  <a:t>时，则问一下点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𝑥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b="0" i="1" dirty="0" smtClean="0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zh-CN" altLang="en-US" dirty="0"/>
                  <a:t>和点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latin typeface="Cambria Math"/>
                          </a:rPr>
                          <m:t>𝑡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b="0" i="1" dirty="0" smtClean="0"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r>
                  <a:rPr lang="zh-CN" altLang="en-US" dirty="0"/>
                  <a:t>以确定是否存在与</a:t>
                </a:r>
                <a:r>
                  <a:rPr lang="en-US" altLang="zh-CN" dirty="0"/>
                  <a:t>x</a:t>
                </a:r>
                <a:r>
                  <a:rPr lang="zh-CN" altLang="en-US" dirty="0"/>
                  <a:t>轴和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轴平行的直线，其中要保证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/>
                          </a:rPr>
                          <m:t>𝑡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b="0" i="1" dirty="0" smtClean="0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zh-CN" altLang="en-US" dirty="0"/>
                  <a:t>的回答不是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/>
                      </a:rPr>
                      <m:t>0 </m:t>
                    </m:r>
                  </m:oMath>
                </a14:m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于是倍增即可，每次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zh-CN" altLang="en-US" dirty="0"/>
                  <a:t>加上询问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 smtClean="0">
                            <a:latin typeface="Cambria Math"/>
                          </a:rPr>
                          <m:t>𝑥</m:t>
                        </m:r>
                        <m:r>
                          <a:rPr lang="en-US" altLang="zh-CN" i="1" dirty="0" err="1" smtClean="0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 smtClean="0"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r>
                  <a:rPr lang="zh-CN" altLang="en-US" dirty="0"/>
                  <a:t>的回答。</a:t>
                </a:r>
                <a:endParaRPr lang="en-US" altLang="zh-CN" dirty="0"/>
              </a:p>
              <a:p>
                <a:pPr>
                  <a:lnSpc>
                    <a:spcPct val="100000"/>
                  </a:lnSpc>
                </a:pPr>
                <a:r>
                  <a:rPr lang="zh-CN" altLang="en-US" dirty="0"/>
                  <a:t>需要注意的是这题稍微卡了一点常数，发现倍增的主要步数浪费在了前几步上，于是从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0</m:t>
                    </m:r>
                  </m:oMath>
                </a14:m>
                <a:r>
                  <a:rPr lang="zh-CN" altLang="en-US" dirty="0"/>
                  <a:t>的回答出发时先试着问一下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 err="1">
                            <a:latin typeface="Cambria Math"/>
                          </a:rPr>
                          <m:t>𝑥</m:t>
                        </m:r>
                        <m:r>
                          <a:rPr lang="en-US" altLang="zh-CN" b="0" i="1" dirty="0" smtClean="0">
                            <a:latin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dirty="0" smtClean="0">
                                <a:latin typeface="Cambria Math"/>
                              </a:rPr>
                              <m:t>10</m:t>
                            </m:r>
                          </m:e>
                          <m:sup>
                            <m:r>
                              <a:rPr lang="en-US" altLang="zh-CN" b="0" i="1" dirty="0" smtClean="0">
                                <a:latin typeface="Cambria Math"/>
                              </a:rPr>
                              <m:t>3</m:t>
                            </m:r>
                          </m:sup>
                        </m:sSup>
                        <m:r>
                          <a:rPr lang="en-US" altLang="zh-CN" i="1" dirty="0" err="1">
                            <a:latin typeface="Cambria Math"/>
                          </a:rPr>
                          <m:t>,</m:t>
                        </m:r>
                        <m:r>
                          <a:rPr lang="en-US" altLang="zh-CN" i="1" dirty="0" err="1">
                            <a:latin typeface="Cambria Math"/>
                          </a:rPr>
                          <m:t>𝑥</m:t>
                        </m:r>
                        <m:r>
                          <a:rPr lang="en-US" altLang="zh-CN" b="0" i="1" dirty="0" smtClean="0">
                            <a:latin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dirty="0" smtClean="0">
                                <a:latin typeface="Cambria Math"/>
                              </a:rPr>
                              <m:t>10</m:t>
                            </m:r>
                          </m:e>
                          <m:sup>
                            <m:r>
                              <a:rPr lang="en-US" altLang="zh-CN" b="0" i="1" dirty="0" smtClean="0">
                                <a:latin typeface="Cambria Math"/>
                              </a:rPr>
                              <m:t>3</m:t>
                            </m:r>
                          </m:sup>
                        </m:sSup>
                      </m:e>
                    </m:d>
                  </m:oMath>
                </a14:m>
                <a:r>
                  <a:rPr lang="zh-CN" altLang="en-US" dirty="0"/>
                  <a:t>的回答是不是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/>
                          </a:rPr>
                          <m:t>3</m:t>
                        </m:r>
                      </m:sup>
                    </m:sSup>
                  </m:oMath>
                </a14:m>
                <a:r>
                  <a:rPr lang="zh-CN" altLang="en-US" dirty="0"/>
                  <a:t>，是的话直接跳，不是的话再从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</a:rPr>
                      <m:t>𝑥</m:t>
                    </m:r>
                    <m:r>
                      <a:rPr lang="en-US" altLang="zh-CN" i="1" dirty="0" smtClean="0">
                        <a:latin typeface="Cambria Math"/>
                      </a:rPr>
                      <m:t>+1</m:t>
                    </m:r>
                  </m:oMath>
                </a14:m>
                <a:r>
                  <a:rPr lang="zh-CN" altLang="en-US" dirty="0"/>
                  <a:t>开始问。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6"/>
                </p:custDataLst>
              </p:nvPr>
            </p:nvSpPr>
            <p:spPr>
              <a:blipFill rotWithShape="1">
                <a:blip r:embed="rId7"/>
                <a:stretch>
                  <a:fillRect l="-1005" t="-1081" r="-92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7923BE-992A-4D05-A61F-2F7B1025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5FAD-151E-47B7-8A14-4808F3C02A70}" type="datetime1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DDEC3E-7643-4413-BDEC-A447B75C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9D1C6-1DB6-4154-AF5C-C7FC06CCE1B2}" type="slidenum">
              <a:rPr lang="zh-CN" altLang="en-US" smtClean="0"/>
              <a:t>9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077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66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*a*1"/>
  <p:tag name="KSO_WM_UNIT_CLEAR" val="1"/>
  <p:tag name="KSO_WM_UNIT_LAYERLEVEL" val="1"/>
  <p:tag name="KSO_WM_UNIT_VALUE" val="2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*b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0952"/>
  <p:tag name="MH_LIBRARY" val="GRAPHIC"/>
  <p:tag name="KSO_WM_TEMPLATE_CATEGORY" val="custom"/>
  <p:tag name="KSO_WM_TEMPLATE_INDEX" val="662"/>
  <p:tag name="KSO_WM_TAG_VERSION" val="1.0"/>
  <p:tag name="KSO_WM_SLIDE_ID" val="custom662_27"/>
  <p:tag name="KSO_WM_SLIDE_INDEX" val="27"/>
  <p:tag name="KSO_WM_SLIDE_ITEM_CNT" val="0"/>
  <p:tag name="KSO_WM_SLIDE_TYPE" val="endPage"/>
  <p:tag name="KSO_WM_BEAUTIFY_FLAG" val="#wm#"/>
  <p:tag name="KSO_WM_SLIDE_LAYOUT" val="a_b"/>
  <p:tag name="KSO_WM_SLIDE_LAYOUT_CNT" val="1_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7*a*1"/>
  <p:tag name="KSO_WM_UNIT_CLEAR" val="1"/>
  <p:tag name="KSO_WM_UNIT_LAYERLEVEL" val="1"/>
  <p:tag name="KSO_WM_UNIT_VALUE" val="8"/>
  <p:tag name="KSO_WM_UNIT_ISCONTENTSTITLE" val="0"/>
  <p:tag name="KSO_WM_UNIT_HIGHLIGHT" val="0"/>
  <p:tag name="KSO_WM_UNIT_COMPATIBLE" val="0"/>
  <p:tag name="KSO_WM_UNIT_PRESET_TEXT" val="THANKS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27*b*1"/>
  <p:tag name="KSO_WM_UNIT_LAYERLEVEL" val="1"/>
  <p:tag name="KSO_WM_UNIT_VALUE" val="12"/>
  <p:tag name="KSO_WM_UNIT_ISCONTENTSTITLE" val="0"/>
  <p:tag name="KSO_WM_UNIT_HIGHLIGHT" val="0"/>
  <p:tag name="KSO_WM_UNIT_COMPATIBLE" val="0"/>
  <p:tag name="KSO_WM_UNIT_CLEAR" val="0"/>
  <p:tag name="KSO_WM_UNIT_PRESET_TEXT" val="谢谢观看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66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9160236_12*i*2"/>
  <p:tag name="KSO_WM_TEMPLATE_CATEGORY" val="custom"/>
  <p:tag name="KSO_WM_TEMPLATE_INDEX" val="916023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5115704"/>
  <p:tag name="MH_LIBRARY" val="GRAPHIC"/>
  <p:tag name="MH_ORDER" val="Freeform 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5115704"/>
  <p:tag name="MH_LIBRARY" val="GRAPHIC"/>
  <p:tag name="MH_ORDER" val="Freeform 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5115704"/>
  <p:tag name="MH_LIBRARY" val="GRAPHIC"/>
  <p:tag name="MH_ORDER" val="Freeform 2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5115704"/>
  <p:tag name="MH_LIBRARY" val="GRAPHIC"/>
  <p:tag name="MH_ORDER" val="Freeform 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5115704"/>
  <p:tag name="MH_LIBRARY" val="GRAPHIC"/>
  <p:tag name="MH_ORDER" val="Freeform 6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5、9、12、15、23、25、26、27"/>
  <p:tag name="KSO_WM_TEMPLATE_CATEGORY" val="custom"/>
  <p:tag name="KSO_WM_TEMPLATE_INDEX" val="662"/>
  <p:tag name="KSO_WM_TAG_VERSION" val="1.0"/>
  <p:tag name="KSO_WM_SLIDE_ID" val="custom662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72202"/>
  <p:tag name="MH_LIBRARY" val="GRAPHIC"/>
  <p:tag name="KSO_WM_TEMPLATE_CATEGORY" val="custom"/>
  <p:tag name="KSO_WM_TEMPLATE_INDEX" val="662"/>
  <p:tag name="KSO_WM_TAG_VERSION" val="1.0"/>
  <p:tag name="KSO_WM_SLIDE_ID" val="custom662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12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b"/>
  <p:tag name="KSO_WM_UNIT_INDEX" val="1"/>
  <p:tag name="KSO_WM_UNIT_ID" val="custom456_12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a"/>
  <p:tag name="KSO_WM_UNIT_INDEX" val="1"/>
  <p:tag name="KSO_WM_UNIT_ID" val="custom456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662"/>
  <p:tag name="KSO_WM_UNIT_TYPE" val="f"/>
  <p:tag name="KSO_WM_UNIT_INDEX" val="1"/>
  <p:tag name="KSO_WM_UNIT_ID" val="custom456_2*f*1"/>
  <p:tag name="KSO_WM_UNIT_CLEAR" val="1"/>
  <p:tag name="KSO_WM_UNIT_LAYERLEVEL" val="1"/>
  <p:tag name="KSO_WM_UNIT_VALUE" val="594"/>
  <p:tag name="KSO_WM_UNIT_HIGHLIGHT" val="0"/>
  <p:tag name="KSO_WM_UNIT_COMPATIBLE" val="0"/>
  <p:tag name="KSO_WM_UNIT_PRESET_TEXT_INDEX" val="4"/>
  <p:tag name="KSO_WM_UNIT_PRESET_TEXT_LEN" val="114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662"/>
  <p:tag name="KSO_WM_TAG_VERSION" val="1.0"/>
  <p:tag name="KSO_WM_SLIDE_ID" val="custom66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50*131"/>
  <p:tag name="KSO_WM_SLIDE_SIZE" val="621*355"/>
</p:tagLst>
</file>

<file path=ppt/theme/theme1.xml><?xml version="1.0" encoding="utf-8"?>
<a:theme xmlns:a="http://schemas.openxmlformats.org/drawingml/2006/main" name="1_Office 主题">
  <a:themeElements>
    <a:clrScheme name="160556">
      <a:dk1>
        <a:srgbClr val="FFFFFF"/>
      </a:dk1>
      <a:lt1>
        <a:srgbClr val="5A5A5A"/>
      </a:lt1>
      <a:dk2>
        <a:srgbClr val="FFFFFF"/>
      </a:dk2>
      <a:lt2>
        <a:srgbClr val="5A5A5A"/>
      </a:lt2>
      <a:accent1>
        <a:srgbClr val="92D050"/>
      </a:accent1>
      <a:accent2>
        <a:srgbClr val="52AE96"/>
      </a:accent2>
      <a:accent3>
        <a:srgbClr val="5FB4CF"/>
      </a:accent3>
      <a:accent4>
        <a:srgbClr val="83738D"/>
      </a:accent4>
      <a:accent5>
        <a:srgbClr val="5959A7"/>
      </a:accent5>
      <a:accent6>
        <a:srgbClr val="F49100"/>
      </a:accent6>
      <a:hlink>
        <a:srgbClr val="C764EE"/>
      </a:hlink>
      <a:folHlink>
        <a:srgbClr val="85DFD0"/>
      </a:folHlink>
    </a:clrScheme>
    <a:fontScheme name="自定义 1">
      <a:majorFont>
        <a:latin typeface="Comic Sans MS"/>
        <a:ea typeface="华文行楷"/>
        <a:cs typeface=""/>
      </a:majorFont>
      <a:minorFont>
        <a:latin typeface="Consolas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1751</TotalTime>
  <Words>5376</Words>
  <Application>Microsoft Office PowerPoint</Application>
  <PresentationFormat>全屏显示(4:3)</PresentationFormat>
  <Paragraphs>376</Paragraphs>
  <Slides>55</Slides>
  <Notes>55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55</vt:i4>
      </vt:variant>
    </vt:vector>
  </HeadingPairs>
  <TitlesOfParts>
    <vt:vector size="64" baseType="lpstr">
      <vt:lpstr>华文行楷</vt:lpstr>
      <vt:lpstr>宋体</vt:lpstr>
      <vt:lpstr>微软雅黑</vt:lpstr>
      <vt:lpstr>Arial</vt:lpstr>
      <vt:lpstr>Calibri</vt:lpstr>
      <vt:lpstr>Cambria Math</vt:lpstr>
      <vt:lpstr>Comic Sans MS</vt:lpstr>
      <vt:lpstr>Consolas</vt:lpstr>
      <vt:lpstr>1_Office 主题</vt:lpstr>
      <vt:lpstr>CF水题选讲</vt:lpstr>
      <vt:lpstr>578E. Walking!</vt:lpstr>
      <vt:lpstr>578E. Walking!</vt:lpstr>
      <vt:lpstr>578E. Walking!</vt:lpstr>
      <vt:lpstr>578E. Walking!</vt:lpstr>
      <vt:lpstr>578E. Walking!</vt:lpstr>
      <vt:lpstr>788D. Recover a functional graph</vt:lpstr>
      <vt:lpstr>788D. Recover a functional graph</vt:lpstr>
      <vt:lpstr>788D. Recover a functional graph</vt:lpstr>
      <vt:lpstr>713E. Sonya Partymaker</vt:lpstr>
      <vt:lpstr>713E. Sonya Partymaker</vt:lpstr>
      <vt:lpstr>713E. Sonya Partymaker</vt:lpstr>
      <vt:lpstr>713E. Sonya Partymaker</vt:lpstr>
      <vt:lpstr>744D. Hongcow Draws a Circle</vt:lpstr>
      <vt:lpstr>744D. Hongcow Draws a Circle</vt:lpstr>
      <vt:lpstr>744D. Hongcow Draws a Circle</vt:lpstr>
      <vt:lpstr>618G. Combining Slimes</vt:lpstr>
      <vt:lpstr>618G. Combining Slimes</vt:lpstr>
      <vt:lpstr>618G. Combining Slimes</vt:lpstr>
      <vt:lpstr>618G. Combining Slimes</vt:lpstr>
      <vt:lpstr>618G. Combining Slimes</vt:lpstr>
      <vt:lpstr>618G. Combining Slimes</vt:lpstr>
      <vt:lpstr>794G. Replace All</vt:lpstr>
      <vt:lpstr>794G. Replace All</vt:lpstr>
      <vt:lpstr>794G. Replace All</vt:lpstr>
      <vt:lpstr>794G. Replace All</vt:lpstr>
      <vt:lpstr>794G. Replace All</vt:lpstr>
      <vt:lpstr>744E. Hongcow Masters the Cyclic Shift</vt:lpstr>
      <vt:lpstr>744E. Hongcow Masters the Cyclic Shift</vt:lpstr>
      <vt:lpstr>744E. Hongcow Masters the Cyclic Shift</vt:lpstr>
      <vt:lpstr>744E. Hongcow Masters the Cyclic Shift</vt:lpstr>
      <vt:lpstr>704E. Iron Man</vt:lpstr>
      <vt:lpstr>704E. Iron Man</vt:lpstr>
      <vt:lpstr>704E. Iron Man</vt:lpstr>
      <vt:lpstr>645G. Armistice Area Apportionment</vt:lpstr>
      <vt:lpstr>645G. Armistice Area Apportionment</vt:lpstr>
      <vt:lpstr>645G. Armistice Area Apportionment</vt:lpstr>
      <vt:lpstr>645G. Armistice Area Apportionment</vt:lpstr>
      <vt:lpstr>750H. New Year and Snowy Grid</vt:lpstr>
      <vt:lpstr>750H. New Year and Snowy Grid</vt:lpstr>
      <vt:lpstr>750H. New Year and Snowy Grid</vt:lpstr>
      <vt:lpstr>750H. New Year and Snowy Grid</vt:lpstr>
      <vt:lpstr>750H. New Year and Snowy Grid</vt:lpstr>
      <vt:lpstr>772E. Verifying Kingdom</vt:lpstr>
      <vt:lpstr>772E. Verifying Kingdom</vt:lpstr>
      <vt:lpstr>772E. Verifying Kingdom</vt:lpstr>
      <vt:lpstr>627F. Island Puzzle</vt:lpstr>
      <vt:lpstr>627F. Island Puzzle</vt:lpstr>
      <vt:lpstr>627F. Island Puzzle</vt:lpstr>
      <vt:lpstr>627F. Island Puzzle</vt:lpstr>
      <vt:lpstr>627F. Island Puzzle</vt:lpstr>
      <vt:lpstr>725G. Messages on a Tree</vt:lpstr>
      <vt:lpstr>725G. Messages on a Tree</vt:lpstr>
      <vt:lpstr>725G. Messages on a Tree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季雨田</cp:lastModifiedBy>
  <cp:revision>300</cp:revision>
  <dcterms:created xsi:type="dcterms:W3CDTF">2017-08-16T23:50:52Z</dcterms:created>
  <dcterms:modified xsi:type="dcterms:W3CDTF">2018-03-16T12:20:23Z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2052-10.1.0.6489</vt:lpwstr>
  </property>
</Properties>
</file>

<file path=docProps/thumbnail.jpeg>
</file>